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71" r:id="rId3"/>
    <p:sldId id="272" r:id="rId4"/>
    <p:sldId id="320" r:id="rId5"/>
    <p:sldId id="339" r:id="rId6"/>
    <p:sldId id="340" r:id="rId7"/>
    <p:sldId id="341" r:id="rId8"/>
    <p:sldId id="342" r:id="rId9"/>
    <p:sldId id="273" r:id="rId10"/>
    <p:sldId id="275" r:id="rId11"/>
    <p:sldId id="259" r:id="rId12"/>
    <p:sldId id="257" r:id="rId13"/>
    <p:sldId id="264" r:id="rId14"/>
    <p:sldId id="322" r:id="rId15"/>
    <p:sldId id="323" r:id="rId16"/>
    <p:sldId id="268" r:id="rId17"/>
    <p:sldId id="324" r:id="rId18"/>
    <p:sldId id="335" r:id="rId19"/>
    <p:sldId id="261" r:id="rId20"/>
    <p:sldId id="260" r:id="rId21"/>
    <p:sldId id="267" r:id="rId22"/>
    <p:sldId id="262" r:id="rId23"/>
    <p:sldId id="307" r:id="rId24"/>
    <p:sldId id="276" r:id="rId25"/>
    <p:sldId id="314" r:id="rId26"/>
    <p:sldId id="278" r:id="rId27"/>
    <p:sldId id="277" r:id="rId28"/>
    <p:sldId id="346" r:id="rId29"/>
    <p:sldId id="303" r:id="rId30"/>
    <p:sldId id="360" r:id="rId31"/>
    <p:sldId id="347" r:id="rId32"/>
    <p:sldId id="356" r:id="rId33"/>
    <p:sldId id="358" r:id="rId34"/>
    <p:sldId id="359" r:id="rId35"/>
    <p:sldId id="361" r:id="rId36"/>
    <p:sldId id="283" r:id="rId37"/>
    <p:sldId id="280" r:id="rId38"/>
    <p:sldId id="281" r:id="rId39"/>
    <p:sldId id="279" r:id="rId40"/>
    <p:sldId id="311" r:id="rId41"/>
    <p:sldId id="285" r:id="rId42"/>
    <p:sldId id="312" r:id="rId43"/>
    <p:sldId id="313" r:id="rId44"/>
    <p:sldId id="319" r:id="rId45"/>
    <p:sldId id="338" r:id="rId46"/>
    <p:sldId id="288" r:id="rId47"/>
    <p:sldId id="291" r:id="rId48"/>
    <p:sldId id="293" r:id="rId49"/>
    <p:sldId id="295" r:id="rId50"/>
    <p:sldId id="290" r:id="rId51"/>
    <p:sldId id="289" r:id="rId52"/>
    <p:sldId id="298" r:id="rId53"/>
    <p:sldId id="299" r:id="rId54"/>
    <p:sldId id="270" r:id="rId55"/>
    <p:sldId id="300" r:id="rId56"/>
    <p:sldId id="343" r:id="rId57"/>
    <p:sldId id="258" r:id="rId58"/>
    <p:sldId id="305" r:id="rId59"/>
    <p:sldId id="304" r:id="rId60"/>
    <p:sldId id="301" r:id="rId61"/>
    <p:sldId id="344" r:id="rId62"/>
    <p:sldId id="325" r:id="rId63"/>
    <p:sldId id="336" r:id="rId64"/>
    <p:sldId id="315" r:id="rId65"/>
    <p:sldId id="316" r:id="rId66"/>
    <p:sldId id="282" r:id="rId67"/>
    <p:sldId id="309" r:id="rId68"/>
    <p:sldId id="345" r:id="rId69"/>
    <p:sldId id="294" r:id="rId70"/>
    <p:sldId id="297" r:id="rId71"/>
    <p:sldId id="292" r:id="rId72"/>
    <p:sldId id="296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7" autoAdjust="0"/>
    <p:restoredTop sz="75292" autoAdjust="0"/>
  </p:normalViewPr>
  <p:slideViewPr>
    <p:cSldViewPr snapToGrid="0" snapToObjects="1">
      <p:cViewPr varScale="1">
        <p:scale>
          <a:sx n="90" d="100"/>
          <a:sy n="90" d="100"/>
        </p:scale>
        <p:origin x="-9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6432"/>
    </p:cViewPr>
  </p:sorterViewPr>
  <p:notesViewPr>
    <p:cSldViewPr snapToGrid="0" snapToObjects="1">
      <p:cViewPr varScale="1">
        <p:scale>
          <a:sx n="92" d="100"/>
          <a:sy n="92" d="100"/>
        </p:scale>
        <p:origin x="-274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C5832-38A3-794F-A8DC-CC435787FC4E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317A8-7926-6742-A91C-5B1ED8615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55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project, the root input side of things</a:t>
            </a:r>
            <a:r>
              <a:rPr lang="en-US" baseline="0" dirty="0" smtClean="0"/>
              <a:t> is relatively well covered. </a:t>
            </a:r>
          </a:p>
          <a:p>
            <a:r>
              <a:rPr lang="en-US" baseline="0" dirty="0" smtClean="0"/>
              <a:t>Soybean plants get larger when grown in high CO2, so both root and litter inputs increase.</a:t>
            </a:r>
          </a:p>
          <a:p>
            <a:r>
              <a:rPr lang="en-US" baseline="0" dirty="0" smtClean="0"/>
              <a:t>Have some really nice evidence for root CO2 effects from Sharon Gray’s work on CO2 + drought.</a:t>
            </a:r>
          </a:p>
          <a:p>
            <a:r>
              <a:rPr lang="en-US" baseline="0" dirty="0" smtClean="0"/>
              <a:t>Heat not published yet, but appears to have no huge differences.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Maize shows little change in total biomass, as long as water is sufficient.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0"/>
              <a:buChar char="è"/>
              <a:tabLst/>
              <a:defRPr/>
            </a:pPr>
            <a:r>
              <a:rPr lang="en-US" baseline="0" dirty="0" smtClean="0">
                <a:sym typeface="Wingdings"/>
              </a:rPr>
              <a:t>My question: How will these changes affect soil C if continued for decades</a:t>
            </a:r>
            <a:r>
              <a:rPr lang="en-US" baseline="0" dirty="0" smtClean="0">
                <a:sym typeface="Wingdings"/>
              </a:rPr>
              <a:t>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0"/>
              <a:buChar char="è"/>
              <a:tabLst/>
              <a:defRPr/>
            </a:pPr>
            <a:r>
              <a:rPr lang="en-US" baseline="0" dirty="0" smtClean="0">
                <a:sym typeface="Wingdings"/>
              </a:rPr>
              <a:t>Measure the outputs.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9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Measured </a:t>
            </a:r>
            <a:r>
              <a:rPr lang="en-US" baseline="0" dirty="0" smtClean="0"/>
              <a:t>soil respiration at T-FACE,</a:t>
            </a:r>
          </a:p>
          <a:p>
            <a:r>
              <a:rPr lang="en-US" baseline="0" dirty="0" smtClean="0"/>
              <a:t>an open-air experiment that imposes elevated CO2 (200 ppm about ambient) and increased temperature (plant canopy 3.5 °C above ambient) in a natural field environment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Soybean and maize grown in rotation, with tillage and fertilization standard for region.</a:t>
            </a:r>
            <a:endParaRPr lang="en-US" baseline="0" dirty="0" smtClean="0"/>
          </a:p>
          <a:p>
            <a:r>
              <a:rPr lang="en-US" dirty="0" smtClean="0"/>
              <a:t>Shown here: Effect of winter heating.</a:t>
            </a:r>
            <a:r>
              <a:rPr lang="en-US" baseline="0" dirty="0" smtClean="0"/>
              <a:t> Can see overhead infrared heaters and even, localized temperature treatment.</a:t>
            </a:r>
          </a:p>
          <a:p>
            <a:r>
              <a:rPr lang="en-US" baseline="0" dirty="0" smtClean="0"/>
              <a:t>Also visible: collars used to partition soil respiration into its components:</a:t>
            </a:r>
          </a:p>
          <a:p>
            <a:r>
              <a:rPr lang="en-US" baseline="0" dirty="0" smtClean="0"/>
              <a:t>Deep collars exclude plant roots = heterotrophic respiration = derived from microbial breakdown of SOM</a:t>
            </a:r>
          </a:p>
          <a:p>
            <a:r>
              <a:rPr lang="en-US" baseline="0" dirty="0" smtClean="0"/>
              <a:t>Shallow collars include </a:t>
            </a:r>
            <a:r>
              <a:rPr lang="en-US" baseline="0" dirty="0" err="1" smtClean="0"/>
              <a:t>Rhet</a:t>
            </a:r>
            <a:r>
              <a:rPr lang="en-US" baseline="0" dirty="0" smtClean="0"/>
              <a:t> and also autotrophic respiration = derived from roots and rhizosphere microbes </a:t>
            </a:r>
            <a:r>
              <a:rPr lang="en-US" baseline="0" dirty="0" smtClean="0">
                <a:sym typeface="Wingdings"/>
              </a:rPr>
              <a:t> find </a:t>
            </a:r>
            <a:r>
              <a:rPr lang="en-US" baseline="0" dirty="0" err="1" smtClean="0">
                <a:sym typeface="Wingdings"/>
              </a:rPr>
              <a:t>Raut</a:t>
            </a:r>
            <a:r>
              <a:rPr lang="en-US" baseline="0" dirty="0" smtClean="0">
                <a:sym typeface="Wingdings"/>
              </a:rPr>
              <a:t> by subtraction.</a:t>
            </a:r>
          </a:p>
          <a:p>
            <a:r>
              <a:rPr lang="en-US" baseline="0" dirty="0" smtClean="0">
                <a:sym typeface="Wingdings"/>
              </a:rPr>
              <a:t>Think of </a:t>
            </a:r>
            <a:r>
              <a:rPr lang="en-US" baseline="0" dirty="0" err="1" smtClean="0">
                <a:sym typeface="Wingdings"/>
              </a:rPr>
              <a:t>Rhet</a:t>
            </a:r>
            <a:r>
              <a:rPr lang="en-US" baseline="0" dirty="0" smtClean="0">
                <a:sym typeface="Wingdings"/>
              </a:rPr>
              <a:t> as “old” carbon, </a:t>
            </a:r>
            <a:r>
              <a:rPr lang="en-US" baseline="0" dirty="0" err="1" smtClean="0">
                <a:sym typeface="Wingdings"/>
              </a:rPr>
              <a:t>Raut</a:t>
            </a:r>
            <a:r>
              <a:rPr lang="en-US" baseline="0" dirty="0" smtClean="0">
                <a:sym typeface="Wingdings"/>
              </a:rPr>
              <a:t> as “new” carbon. If </a:t>
            </a:r>
            <a:r>
              <a:rPr lang="en-US" baseline="0" dirty="0" err="1" smtClean="0">
                <a:sym typeface="Wingdings"/>
              </a:rPr>
              <a:t>Rhet</a:t>
            </a:r>
            <a:r>
              <a:rPr lang="en-US" baseline="0" dirty="0" smtClean="0">
                <a:sym typeface="Wingdings"/>
              </a:rPr>
              <a:t> increases, probably losing soil C; </a:t>
            </a:r>
            <a:r>
              <a:rPr lang="en-US" baseline="0" dirty="0" err="1" smtClean="0">
                <a:sym typeface="Wingdings"/>
              </a:rPr>
              <a:t>Raut</a:t>
            </a:r>
            <a:r>
              <a:rPr lang="en-US" baseline="0" dirty="0" smtClean="0">
                <a:sym typeface="Wingdings"/>
              </a:rPr>
              <a:t> increasing could just mean “lots of roots respiring while they pump more C into the ground”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96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Monitored</a:t>
            </a:r>
            <a:r>
              <a:rPr lang="en-US" baseline="0" dirty="0" smtClean="0"/>
              <a:t> respiration for 3 growing seasons (soybean, maize, soybean) and the winters between</a:t>
            </a:r>
          </a:p>
          <a:p>
            <a:r>
              <a:rPr lang="en-US" baseline="0" dirty="0" smtClean="0"/>
              <a:t>Measurements about every 2 weeks</a:t>
            </a:r>
          </a:p>
          <a:p>
            <a:r>
              <a:rPr lang="en-US" baseline="0" dirty="0" smtClean="0"/>
              <a:t>Color scheme for all graphs: grey = unheated, black=heated, unfilled=ambient CO2, filled=elevated CO2.</a:t>
            </a:r>
          </a:p>
          <a:p>
            <a:r>
              <a:rPr lang="en-US" baseline="0" dirty="0" smtClean="0"/>
              <a:t>Heat treatment worked consistently – soil warmed by almost 2 °C in summer, a bit more in the winter</a:t>
            </a:r>
          </a:p>
          <a:p>
            <a:r>
              <a:rPr lang="en-US" baseline="0" dirty="0" smtClean="0"/>
              <a:t>CO2 did not change soil 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84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Respiration</a:t>
            </a:r>
            <a:r>
              <a:rPr lang="en-US" baseline="0" dirty="0" smtClean="0"/>
              <a:t> from soy roots reduced by about 20% in heat, 30% in heat+CO2. </a:t>
            </a:r>
          </a:p>
          <a:p>
            <a:r>
              <a:rPr lang="en-US" baseline="0" dirty="0" smtClean="0"/>
              <a:t>No difference in maize</a:t>
            </a:r>
          </a:p>
          <a:p>
            <a:r>
              <a:rPr lang="en-US" baseline="0" dirty="0" smtClean="0"/>
              <a:t>No difference in winter – good! no roots present.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32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Heterotrophic respiration</a:t>
            </a:r>
            <a:r>
              <a:rPr lang="en-US" baseline="0" dirty="0" smtClean="0"/>
              <a:t> consistently increased by heat and by CO2</a:t>
            </a:r>
          </a:p>
          <a:p>
            <a:r>
              <a:rPr lang="en-US" baseline="0" dirty="0" smtClean="0"/>
              <a:t>Heat +12%, CO2 +16%, heat+CO2 +48%. Effects are additive, no interaction between heat and CO2.</a:t>
            </a:r>
          </a:p>
          <a:p>
            <a:r>
              <a:rPr lang="en-US" baseline="0" dirty="0" smtClean="0"/>
              <a:t>Day x heat x CO2 interaction in 2011, but boils down to different days with significant vs. </a:t>
            </a:r>
            <a:r>
              <a:rPr lang="en-US" baseline="0" dirty="0" err="1" smtClean="0"/>
              <a:t>nonsignificant</a:t>
            </a:r>
            <a:r>
              <a:rPr lang="en-US" baseline="0" dirty="0" smtClean="0"/>
              <a:t> differences – no change in direction</a:t>
            </a:r>
          </a:p>
          <a:p>
            <a:r>
              <a:rPr lang="en-US" baseline="0" dirty="0" smtClean="0"/>
              <a:t>Winter 2009 (after soy): higher </a:t>
            </a:r>
            <a:r>
              <a:rPr lang="en-US" baseline="0" dirty="0" err="1" smtClean="0"/>
              <a:t>Rhet</a:t>
            </a:r>
            <a:r>
              <a:rPr lang="en-US" baseline="0" dirty="0" smtClean="0"/>
              <a:t> from eCO2 (probably from litter </a:t>
            </a:r>
            <a:r>
              <a:rPr lang="en-US" baseline="0" dirty="0" err="1" smtClean="0"/>
              <a:t>decomp</a:t>
            </a:r>
            <a:r>
              <a:rPr lang="en-US" baseline="0" dirty="0" smtClean="0"/>
              <a:t>) </a:t>
            </a:r>
          </a:p>
          <a:p>
            <a:r>
              <a:rPr lang="en-US" baseline="0" dirty="0" smtClean="0"/>
              <a:t>heat </a:t>
            </a:r>
            <a:r>
              <a:rPr lang="en-US" baseline="0" dirty="0" smtClean="0"/>
              <a:t>higher some days and lower others (probably heat-&gt;loss of snow cover-&gt; harder freezing)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32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Whole-soil</a:t>
            </a:r>
            <a:r>
              <a:rPr lang="en-US" baseline="0" dirty="0" smtClean="0"/>
              <a:t> respiration: Basically no difference! </a:t>
            </a:r>
          </a:p>
          <a:p>
            <a:r>
              <a:rPr lang="en-US" baseline="0" dirty="0" smtClean="0"/>
              <a:t>Across whole experiment, eCO2 +11%, heat+CO2 +13%, heat no CO2 -3%. </a:t>
            </a:r>
          </a:p>
          <a:p>
            <a:r>
              <a:rPr lang="en-US" baseline="0" dirty="0" smtClean="0"/>
              <a:t>Higher </a:t>
            </a:r>
            <a:r>
              <a:rPr lang="en-US" baseline="0" dirty="0" err="1" smtClean="0"/>
              <a:t>Rtot</a:t>
            </a:r>
            <a:r>
              <a:rPr lang="en-US" baseline="0" dirty="0" smtClean="0"/>
              <a:t> in eCO2 under maize appears to be driven by Rhet.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32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measured</a:t>
            </a:r>
            <a:r>
              <a:rPr lang="en-US" baseline="0" dirty="0" smtClean="0"/>
              <a:t> particulate organic matter</a:t>
            </a:r>
          </a:p>
          <a:p>
            <a:r>
              <a:rPr lang="en-US" baseline="0" dirty="0" smtClean="0"/>
              <a:t>POM = bits </a:t>
            </a:r>
            <a:r>
              <a:rPr lang="en-US" baseline="0" dirty="0" smtClean="0"/>
              <a:t>of recognizable plant matter </a:t>
            </a:r>
            <a:r>
              <a:rPr lang="en-US" baseline="0" dirty="0" smtClean="0"/>
              <a:t>in soil</a:t>
            </a:r>
            <a:endParaRPr lang="en-US" baseline="0" dirty="0" smtClean="0"/>
          </a:p>
          <a:p>
            <a:r>
              <a:rPr lang="en-US" baseline="0" dirty="0" smtClean="0"/>
              <a:t>Best proxy for labile soil C, </a:t>
            </a:r>
            <a:r>
              <a:rPr lang="en-US" baseline="0" dirty="0" smtClean="0"/>
              <a:t>Expect it </a:t>
            </a:r>
            <a:r>
              <a:rPr lang="en-US" baseline="0" dirty="0" smtClean="0"/>
              <a:t>to be fastest-changing pool.</a:t>
            </a:r>
          </a:p>
          <a:p>
            <a:r>
              <a:rPr lang="en-US" baseline="0" dirty="0" smtClean="0"/>
              <a:t>All treatments declined from beginning to end of experiment, consistently lower in eCO2 than ambient.</a:t>
            </a:r>
          </a:p>
          <a:p>
            <a:pPr marL="171450" indent="-171450">
              <a:buFont typeface="Wingdings" charset="0"/>
              <a:buChar char="è"/>
            </a:pPr>
            <a:r>
              <a:rPr lang="en-US" baseline="0" dirty="0" smtClean="0">
                <a:sym typeface="Wingdings"/>
              </a:rPr>
              <a:t>Have ten years of eCO2 primed loss of soil C?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9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20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65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Daycent</a:t>
            </a:r>
            <a:r>
              <a:rPr lang="en-US" dirty="0" smtClean="0"/>
              <a:t> treats soil C as a set of three pools,</a:t>
            </a:r>
            <a:r>
              <a:rPr lang="en-US" baseline="0" dirty="0" smtClean="0"/>
              <a:t> each with own turnover rate</a:t>
            </a:r>
          </a:p>
          <a:p>
            <a:r>
              <a:rPr lang="en-US" baseline="0" dirty="0" smtClean="0"/>
              <a:t>These are specified by the modeler. To get defensible results, need to pick values that match the ecosystem.</a:t>
            </a:r>
          </a:p>
          <a:p>
            <a:r>
              <a:rPr lang="en-US" baseline="0" dirty="0" smtClean="0"/>
              <a:t>Approach: model whole (well-known) site history, pick turnover rates that match known outcome.</a:t>
            </a:r>
          </a:p>
          <a:p>
            <a:r>
              <a:rPr lang="en-US" baseline="0" dirty="0" smtClean="0"/>
              <a:t>Here: residence times of 33 days for fast, 10 years for slow, 500 years for passive.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14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Atmospheric CO2 is rising</a:t>
            </a:r>
            <a:r>
              <a:rPr lang="en-US" baseline="0" dirty="0" smtClean="0"/>
              <a:t> </a:t>
            </a:r>
            <a:r>
              <a:rPr lang="en-US" dirty="0" smtClean="0"/>
              <a:t>and it’s our fault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Whole</a:t>
            </a:r>
            <a:r>
              <a:rPr lang="en-US" baseline="0" dirty="0" smtClean="0"/>
              <a:t> atmosphere contains about 800 </a:t>
            </a:r>
            <a:r>
              <a:rPr lang="en-US" baseline="0" dirty="0" err="1" smtClean="0"/>
              <a:t>Pg</a:t>
            </a:r>
            <a:r>
              <a:rPr lang="en-US" baseline="0" dirty="0" smtClean="0"/>
              <a:t> C, </a:t>
            </a:r>
            <a:r>
              <a:rPr lang="en-US" dirty="0" smtClean="0"/>
              <a:t>Human</a:t>
            </a:r>
            <a:r>
              <a:rPr lang="en-US" baseline="0" dirty="0" smtClean="0"/>
              <a:t> activity adds about 4 more each year</a:t>
            </a:r>
            <a:endParaRPr lang="en-US" dirty="0" smtClean="0"/>
          </a:p>
          <a:p>
            <a:r>
              <a:rPr lang="en-US" dirty="0" smtClean="0"/>
              <a:t>National Climate </a:t>
            </a:r>
            <a:r>
              <a:rPr lang="en-US" dirty="0" smtClean="0"/>
              <a:t>Assessment </a:t>
            </a:r>
            <a:r>
              <a:rPr lang="en-US" dirty="0" smtClean="0"/>
              <a:t>predicts temperature of Midwest will rise 2-4 °C by midcentury</a:t>
            </a:r>
          </a:p>
          <a:p>
            <a:r>
              <a:rPr lang="en-US" dirty="0" smtClean="0"/>
              <a:t>This will produce major shifts in the ecology and biogeochemistry of Midwestern ecosystems</a:t>
            </a:r>
          </a:p>
          <a:p>
            <a:r>
              <a:rPr lang="en-US" dirty="0" smtClean="0"/>
              <a:t>And therefore</a:t>
            </a:r>
            <a:r>
              <a:rPr lang="en-US" baseline="0" dirty="0" smtClean="0"/>
              <a:t> on the policies and land use decisions needed to manage them effectively.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83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Modeled</a:t>
            </a:r>
            <a:r>
              <a:rPr lang="en-US" baseline="0" dirty="0" smtClean="0"/>
              <a:t> maize and soybean yields from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 match well with USDA records of Champaign county average yields for the same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7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Modeled microbial respiration is in the right range, and shows same direction of response we saw in the field. </a:t>
            </a:r>
            <a:endParaRPr lang="en-US" baseline="0" dirty="0" smtClean="0"/>
          </a:p>
          <a:p>
            <a:r>
              <a:rPr lang="en-US" baseline="0" dirty="0" smtClean="0"/>
              <a:t>Modeled </a:t>
            </a:r>
            <a:r>
              <a:rPr lang="en-US" baseline="0" dirty="0" smtClean="0"/>
              <a:t>root respiration is lower than measured, but seasonal responses line up well.</a:t>
            </a:r>
          </a:p>
          <a:p>
            <a:r>
              <a:rPr lang="en-US" baseline="0" dirty="0" smtClean="0">
                <a:sym typeface="Wingdings"/>
              </a:rPr>
              <a:t> So we’re reasonably </a:t>
            </a:r>
            <a:r>
              <a:rPr lang="en-US" baseline="0" dirty="0" smtClean="0"/>
              <a:t>confident that the soil C pools are correctly calibrated and the crop &amp; microbe models capture observed responses. </a:t>
            </a:r>
          </a:p>
          <a:p>
            <a:r>
              <a:rPr lang="en-US" baseline="0" dirty="0" smtClean="0"/>
              <a:t>Now let’s run it out into the future both with and without the heat and CO2 treatments.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37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Waa-</a:t>
            </a:r>
            <a:r>
              <a:rPr lang="en-US" dirty="0" err="1" smtClean="0"/>
              <a:t>waaaaa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DayCent</a:t>
            </a:r>
            <a:r>
              <a:rPr lang="en-US" baseline="0" dirty="0" smtClean="0"/>
              <a:t> predicts that with long-term continued heating and higher CO2, the overall effect will be a very substantial loss of soil C.</a:t>
            </a:r>
          </a:p>
          <a:p>
            <a:r>
              <a:rPr lang="en-US" baseline="0" dirty="0" smtClean="0"/>
              <a:t>Possibly enough to erase all the gains from conservation tillage since the 1970s.</a:t>
            </a:r>
          </a:p>
          <a:p>
            <a:r>
              <a:rPr lang="en-US" baseline="0" dirty="0" err="1" smtClean="0"/>
              <a:t>Daycent</a:t>
            </a:r>
            <a:r>
              <a:rPr lang="en-US" baseline="0" dirty="0" smtClean="0"/>
              <a:t> </a:t>
            </a:r>
            <a:r>
              <a:rPr lang="en-US" baseline="0" dirty="0" smtClean="0"/>
              <a:t>does not predict any CO2 priming effect like what we observed, BUT there is no mechanism in the model to allow it. 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Daycent</a:t>
            </a:r>
            <a:r>
              <a:rPr lang="en-US" baseline="0" dirty="0" smtClean="0"/>
              <a:t> uses a black-box microbe model, priming responses require explicit microbe physiology)</a:t>
            </a:r>
          </a:p>
          <a:p>
            <a:r>
              <a:rPr lang="en-US" baseline="0" dirty="0" smtClean="0"/>
              <a:t>So result could be even worse than what’s shown here.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that was the business as usual scenario, and it’s grim. </a:t>
            </a:r>
          </a:p>
          <a:p>
            <a:r>
              <a:rPr lang="en-US" dirty="0" smtClean="0"/>
              <a:t>Soil</a:t>
            </a:r>
            <a:r>
              <a:rPr lang="en-US" baseline="0" dirty="0" smtClean="0"/>
              <a:t> C loss will produce an </a:t>
            </a:r>
            <a:r>
              <a:rPr lang="en-US" baseline="0" dirty="0" err="1" smtClean="0"/>
              <a:t>acceleratign</a:t>
            </a:r>
            <a:r>
              <a:rPr lang="en-US" baseline="0" dirty="0" smtClean="0"/>
              <a:t> feedback on climate, and probably reduce fertility as well.</a:t>
            </a:r>
          </a:p>
          <a:p>
            <a:r>
              <a:rPr lang="en-US" baseline="0" dirty="0" smtClean="0"/>
              <a:t>Let’s think about some other possible management plans.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99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Perennial grasses seem like good candidates for this: </a:t>
            </a:r>
          </a:p>
          <a:p>
            <a:r>
              <a:rPr lang="en-US" dirty="0" smtClean="0"/>
              <a:t>They have large root systems, </a:t>
            </a:r>
          </a:p>
          <a:p>
            <a:r>
              <a:rPr lang="en-US" dirty="0" smtClean="0"/>
              <a:t>slow-decaying</a:t>
            </a:r>
            <a:r>
              <a:rPr lang="en-US" baseline="0" dirty="0" smtClean="0"/>
              <a:t> roots, </a:t>
            </a:r>
          </a:p>
          <a:p>
            <a:r>
              <a:rPr lang="en-US" baseline="0" dirty="0" smtClean="0"/>
              <a:t>place C into deep soil layers, </a:t>
            </a:r>
          </a:p>
          <a:p>
            <a:r>
              <a:rPr lang="en-US" baseline="0" dirty="0" smtClean="0"/>
              <a:t>and are rarely tilled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C2FFE-CABB-FA47-84DE-065741FF2D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17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major part of the C loss we saw in the maize-soybean system is attributable to annual tillage. </a:t>
            </a:r>
          </a:p>
          <a:p>
            <a:r>
              <a:rPr lang="en-US" dirty="0" smtClean="0"/>
              <a:t>40%</a:t>
            </a:r>
            <a:r>
              <a:rPr lang="en-US" baseline="0" dirty="0" smtClean="0"/>
              <a:t> of the maize grown in the US goes to production of fuel ethanol. </a:t>
            </a:r>
          </a:p>
          <a:p>
            <a:r>
              <a:rPr lang="en-US" baseline="0" dirty="0" smtClean="0"/>
              <a:t>What if we could produce more ethanol per acre from a crop that doesn’t need annual tillage?</a:t>
            </a:r>
          </a:p>
          <a:p>
            <a:r>
              <a:rPr lang="en-US" baseline="0" dirty="0" smtClean="0"/>
              <a:t>Popular candidates for this job: High-yielding perennial grasses such as switchgrass and </a:t>
            </a:r>
            <a:r>
              <a:rPr lang="en-US" baseline="0" dirty="0" err="1" smtClean="0"/>
              <a:t>Miscanthus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01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Results from Energy Farm, a 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ide-by-side comparison of production and biogeochemistry of three potential bioenergy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feedstocks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miscanthus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switchgrass, prairie compared to the corn-soy rotation.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N=5, Planted in 2008, will show results spanning years 3-7.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My particular interest: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How much root is getting allocated to very deep soil?</a:t>
            </a:r>
          </a:p>
          <a:p>
            <a:endParaRPr lang="en-US" baseline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B6B0D-2B4D-A540-8DFE-F5AA915487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30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Collected</a:t>
            </a:r>
            <a:r>
              <a:rPr lang="en-US" baseline="0" dirty="0" smtClean="0"/>
              <a:t> </a:t>
            </a:r>
            <a:r>
              <a:rPr lang="en-US" baseline="0" dirty="0" smtClean="0"/>
              <a:t>deep root cores shows that once established, all 3 </a:t>
            </a:r>
            <a:r>
              <a:rPr lang="en-US" baseline="0" dirty="0" smtClean="0"/>
              <a:t>crops </a:t>
            </a:r>
            <a:r>
              <a:rPr lang="en-US" baseline="0" dirty="0" smtClean="0"/>
              <a:t>have a LOT of roots.</a:t>
            </a:r>
          </a:p>
          <a:p>
            <a:r>
              <a:rPr lang="en-US" baseline="0" dirty="0" smtClean="0"/>
              <a:t>Will show many figures like this: Y-axis is depth with surface at top</a:t>
            </a:r>
          </a:p>
          <a:p>
            <a:r>
              <a:rPr lang="en-US" baseline="0" dirty="0" smtClean="0"/>
              <a:t>X-axis is biomass.</a:t>
            </a:r>
          </a:p>
          <a:p>
            <a:r>
              <a:rPr lang="en-US" baseline="0" dirty="0" smtClean="0"/>
              <a:t>Top panels: mean +/- SE of roots alone, 2011 &amp; </a:t>
            </a:r>
            <a:r>
              <a:rPr lang="en-US" baseline="0" dirty="0" smtClean="0"/>
              <a:t>2014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37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numbers as previous figure, but now</a:t>
            </a:r>
            <a:r>
              <a:rPr lang="en-US" baseline="0" dirty="0" smtClean="0"/>
              <a:t> on an area basis instead of per cm^3.</a:t>
            </a:r>
          </a:p>
          <a:p>
            <a:r>
              <a:rPr lang="en-US" baseline="0" dirty="0" smtClean="0"/>
              <a:t>Notice that all 3 perennials have more root below 50 cm than maize has in the whole soil profile!</a:t>
            </a:r>
          </a:p>
          <a:p>
            <a:r>
              <a:rPr lang="en-US" baseline="0" dirty="0" smtClean="0"/>
              <a:t>But these cores are just snapshots taken once in the middle of the summer – </a:t>
            </a:r>
          </a:p>
          <a:p>
            <a:r>
              <a:rPr lang="en-US" baseline="0" dirty="0" smtClean="0"/>
              <a:t>need heavy equipment to collect them, too destructive for regular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0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better temporal resolution on deep</a:t>
            </a:r>
            <a:r>
              <a:rPr lang="en-US" baseline="0" dirty="0" smtClean="0"/>
              <a:t> roots – can’t core very often,</a:t>
            </a:r>
          </a:p>
          <a:p>
            <a:r>
              <a:rPr lang="en-US" baseline="0" dirty="0" smtClean="0"/>
              <a:t>So used a minirhizotron </a:t>
            </a:r>
            <a:r>
              <a:rPr lang="en-US" baseline="0" dirty="0" smtClean="0"/>
              <a:t>camera: Install clear plastic tubes in the ground, lower camera down, collect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C2FFE-CABB-FA47-84DE-065741FF2D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66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Take each image, put</a:t>
            </a:r>
            <a:r>
              <a:rPr lang="en-US" baseline="0" dirty="0" smtClean="0"/>
              <a:t> it up on the screen, </a:t>
            </a:r>
            <a:r>
              <a:rPr lang="en-US" dirty="0" smtClean="0"/>
              <a:t>digitally trace length</a:t>
            </a:r>
            <a:r>
              <a:rPr lang="en-US" baseline="0" dirty="0" smtClean="0"/>
              <a:t> and width of each visible root segment</a:t>
            </a:r>
          </a:p>
          <a:p>
            <a:r>
              <a:rPr lang="is-IS" baseline="0" dirty="0" smtClean="0"/>
              <a:t>calculate the volume of each segment as a conic section, and see...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08488-8EAD-904B-BF31-BC50F40FE4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45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Maize and soybean:</a:t>
            </a:r>
            <a:r>
              <a:rPr lang="en-US" baseline="0" dirty="0" smtClean="0"/>
              <a:t> 71.3 million hectares planted this year (roughly Illinois times five)</a:t>
            </a:r>
          </a:p>
          <a:p>
            <a:r>
              <a:rPr lang="en-US" baseline="0" dirty="0" smtClean="0"/>
              <a:t>Largest ecosystem type in the continental US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Mostly in private ownership -&gt; MANY individual decisions happening as climate changes!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I’m especially interested in how these decisions change C storage – in other words, will the Midwest’s response amplify or reduce global climate change?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32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Penny</a:t>
            </a:r>
            <a:r>
              <a:rPr lang="en-US" baseline="0" dirty="0" smtClean="0"/>
              <a:t> for scale.</a:t>
            </a:r>
          </a:p>
          <a:p>
            <a:r>
              <a:rPr lang="en-US" dirty="0" smtClean="0"/>
              <a:t>Each image</a:t>
            </a:r>
            <a:r>
              <a:rPr lang="en-US" baseline="0" dirty="0" smtClean="0"/>
              <a:t> is very small and many contain no roots at all,</a:t>
            </a:r>
          </a:p>
          <a:p>
            <a:r>
              <a:rPr lang="en-US" baseline="0" dirty="0" smtClean="0"/>
              <a:t> even in locations where we expect a lot of root on average.</a:t>
            </a:r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29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account for this by modeling root volume as a mixture of zeroes</a:t>
            </a:r>
            <a:r>
              <a:rPr lang="en-US" baseline="0" dirty="0" smtClean="0"/>
              <a:t> and lognormal </a:t>
            </a:r>
            <a:r>
              <a:rPr lang="en-US" baseline="0" dirty="0" err="1" smtClean="0"/>
              <a:t>nonzeroes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fraction of zeroes varies with mean root volume</a:t>
            </a:r>
            <a:endParaRPr lang="is-I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According to this logistic function.</a:t>
            </a:r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29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Rhizotron</a:t>
            </a:r>
            <a:r>
              <a:rPr lang="en-US" baseline="0" dirty="0" smtClean="0"/>
              <a:t> images on the left, root cores on the right</a:t>
            </a:r>
          </a:p>
          <a:p>
            <a:r>
              <a:rPr lang="en-US" baseline="0" dirty="0" smtClean="0"/>
              <a:t>Where are all the surface roots?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4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persistent</a:t>
            </a:r>
            <a:r>
              <a:rPr lang="en-US" baseline="0" dirty="0" smtClean="0"/>
              <a:t> difference between </a:t>
            </a:r>
            <a:r>
              <a:rPr lang="en-US" baseline="0" dirty="0" err="1" smtClean="0"/>
              <a:t>minirhizontron</a:t>
            </a:r>
            <a:r>
              <a:rPr lang="en-US" baseline="0" dirty="0" smtClean="0"/>
              <a:t> and coring studies that </a:t>
            </a:r>
            <a:r>
              <a:rPr lang="en-US" baseline="0" dirty="0" smtClean="0"/>
              <a:t>~everybody sees:</a:t>
            </a:r>
            <a:endParaRPr lang="en-US" baseline="0" dirty="0" smtClean="0"/>
          </a:p>
          <a:p>
            <a:r>
              <a:rPr lang="en-US" baseline="0" dirty="0" smtClean="0"/>
              <a:t>Roots very near the surface are </a:t>
            </a:r>
            <a:r>
              <a:rPr lang="en-US" baseline="0" dirty="0" err="1" smtClean="0"/>
              <a:t>underdetected</a:t>
            </a:r>
            <a:r>
              <a:rPr lang="en-US" baseline="0" dirty="0" smtClean="0"/>
              <a:t> by minirhizotrons.</a:t>
            </a:r>
          </a:p>
          <a:p>
            <a:r>
              <a:rPr lang="en-US" baseline="0" dirty="0" smtClean="0"/>
              <a:t>This is probably related to soil-tube contact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4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underdetection</a:t>
            </a:r>
            <a:r>
              <a:rPr lang="en-US" baseline="0" dirty="0" smtClean="0"/>
              <a:t> is systematic and follows a predictable pattern</a:t>
            </a:r>
          </a:p>
          <a:p>
            <a:r>
              <a:rPr lang="en-US" baseline="0" dirty="0" smtClean="0"/>
              <a:t>-- so we can correct for it.</a:t>
            </a:r>
          </a:p>
          <a:p>
            <a:r>
              <a:rPr lang="en-US" baseline="0" dirty="0" smtClean="0"/>
              <a:t>We model observed root volume as a function of true root volume that increases to 1 with depth.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4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correcting</a:t>
            </a:r>
            <a:r>
              <a:rPr lang="en-US" baseline="0" dirty="0" smtClean="0"/>
              <a:t> for the depth effect, we then model true root volume as a log-linear function of depth with offsets for crop, sampling location, and residual error.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4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we get?</a:t>
            </a:r>
            <a:r>
              <a:rPr lang="en-US" baseline="0" dirty="0" smtClean="0"/>
              <a:t> When we look at peak biomass each year, see patterns much more like expected from cores.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maize and soybean root volume less than perennials</a:t>
            </a:r>
          </a:p>
          <a:p>
            <a:r>
              <a:rPr lang="en-US" baseline="0" dirty="0" err="1" smtClean="0"/>
              <a:t>Miscanthus</a:t>
            </a:r>
            <a:r>
              <a:rPr lang="en-US" baseline="0" dirty="0" smtClean="0"/>
              <a:t> less concentrated near the surface (=potentially good for soil C)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58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Repeated</a:t>
            </a:r>
            <a:r>
              <a:rPr lang="en-US" baseline="0" dirty="0" smtClean="0"/>
              <a:t> imaging over time: </a:t>
            </a:r>
          </a:p>
          <a:p>
            <a:r>
              <a:rPr lang="en-US" baseline="0" dirty="0" smtClean="0"/>
              <a:t>In 2011, can watch soy roots grow out starting from the surface, explore deep soil, and die back</a:t>
            </a:r>
          </a:p>
          <a:p>
            <a:r>
              <a:rPr lang="en-US" baseline="0" dirty="0" smtClean="0"/>
              <a:t>Perennials add mass everywhere, show a small end-of-season drop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2012: Maize shows dramatic seasonal cycle, perennials barely move. </a:t>
            </a:r>
          </a:p>
          <a:p>
            <a:r>
              <a:rPr lang="en-US" dirty="0" smtClean="0"/>
              <a:t>No Oct sample from maize because already harvested</a:t>
            </a:r>
          </a:p>
          <a:p>
            <a:r>
              <a:rPr lang="en-US" dirty="0" smtClean="0"/>
              <a:t>Limitation:</a:t>
            </a:r>
            <a:r>
              <a:rPr lang="en-US" baseline="0" dirty="0" smtClean="0"/>
              <a:t> Maize root volume probably overestimated </a:t>
            </a:r>
            <a:r>
              <a:rPr lang="en-US" baseline="0" dirty="0" err="1" smtClean="0"/>
              <a:t>easly</a:t>
            </a:r>
            <a:r>
              <a:rPr lang="en-US" baseline="0" dirty="0" smtClean="0"/>
              <a:t> in the season—</a:t>
            </a:r>
          </a:p>
          <a:p>
            <a:r>
              <a:rPr lang="en-US" baseline="0" dirty="0" err="1" smtClean="0"/>
              <a:t>Underdetection</a:t>
            </a:r>
            <a:r>
              <a:rPr lang="en-US" baseline="0" dirty="0" smtClean="0"/>
              <a:t> correction needs deep roots to work well!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87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estimates root VOLUME per unit AREA,</a:t>
            </a:r>
          </a:p>
          <a:p>
            <a:r>
              <a:rPr lang="en-US" dirty="0" smtClean="0"/>
              <a:t>Cores</a:t>
            </a:r>
            <a:r>
              <a:rPr lang="en-US" baseline="0" dirty="0" smtClean="0"/>
              <a:t> measure root MASS per unit VOLUME.</a:t>
            </a:r>
          </a:p>
          <a:p>
            <a:r>
              <a:rPr lang="en-US" baseline="0" dirty="0" smtClean="0"/>
              <a:t>If I assume a 0.78 mm depth of view (Benton Taylor and Seth Pritchard),</a:t>
            </a:r>
          </a:p>
          <a:p>
            <a:r>
              <a:rPr lang="en-US" baseline="0" dirty="0" smtClean="0"/>
              <a:t>And root tissue densities from the literature (0.08 maize, 0.20 </a:t>
            </a:r>
            <a:r>
              <a:rPr lang="en-US" baseline="0" dirty="0" err="1" smtClean="0"/>
              <a:t>mxg</a:t>
            </a:r>
            <a:r>
              <a:rPr lang="en-US" baseline="0" dirty="0" smtClean="0"/>
              <a:t>, 0.19 switch, 0.15 prairie)</a:t>
            </a:r>
          </a:p>
          <a:p>
            <a:r>
              <a:rPr lang="en-US" baseline="0" dirty="0" smtClean="0"/>
              <a:t>Then cored (green) and imaged (grey) root mass are at least vaguely similar?</a:t>
            </a:r>
          </a:p>
          <a:p>
            <a:r>
              <a:rPr lang="en-US" baseline="0" dirty="0" smtClean="0"/>
              <a:t>(This should be a direct regression; need to rerun model to get that)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3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distinguishing</a:t>
            </a:r>
            <a:r>
              <a:rPr lang="en-US" baseline="0" dirty="0" smtClean="0"/>
              <a:t> characteristic of </a:t>
            </a:r>
            <a:r>
              <a:rPr lang="en-US" baseline="0" dirty="0" err="1" smtClean="0"/>
              <a:t>agroecosystems</a:t>
            </a:r>
            <a:r>
              <a:rPr lang="en-US" baseline="0" dirty="0" smtClean="0"/>
              <a:t>: </a:t>
            </a:r>
            <a:r>
              <a:rPr lang="en-US" baseline="0" dirty="0" smtClean="0"/>
              <a:t>Harvested every year -- No </a:t>
            </a:r>
            <a:r>
              <a:rPr lang="en-US" baseline="0" dirty="0" smtClean="0"/>
              <a:t>aboveground C </a:t>
            </a:r>
            <a:r>
              <a:rPr lang="en-US" baseline="0" dirty="0" smtClean="0"/>
              <a:t>storage</a:t>
            </a:r>
            <a:endParaRPr lang="en-US" baseline="0" dirty="0" smtClean="0"/>
          </a:p>
          <a:p>
            <a:r>
              <a:rPr lang="en-US" baseline="0" dirty="0" smtClean="0"/>
              <a:t>This means their overall C balance depends very heavily on soil C and root inputs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Recall that CO2 concentration increase comes from from adding 4 </a:t>
            </a:r>
            <a:r>
              <a:rPr lang="en-US" baseline="0" dirty="0" err="1" smtClean="0"/>
              <a:t>Pg</a:t>
            </a:r>
            <a:r>
              <a:rPr lang="en-US" baseline="0" dirty="0" smtClean="0"/>
              <a:t> C per year to the 800 in the atmosphere</a:t>
            </a:r>
          </a:p>
          <a:p>
            <a:r>
              <a:rPr lang="en-US" baseline="0" dirty="0" smtClean="0"/>
              <a:t>For comparison, there are about 2800 </a:t>
            </a:r>
            <a:r>
              <a:rPr lang="en-US" baseline="0" dirty="0" err="1" smtClean="0"/>
              <a:t>Pg</a:t>
            </a:r>
            <a:r>
              <a:rPr lang="en-US" baseline="0" dirty="0" smtClean="0"/>
              <a:t> C in soils worldwide, and about 10% of that is in US agricultural land.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20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C2FFE-CABB-FA47-84DE-065741FF2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17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previous section</a:t>
            </a:r>
            <a:r>
              <a:rPr lang="en-US" baseline="0" dirty="0" smtClean="0"/>
              <a:t> we saw that a restored prairie supports root mass comparable to high-yielding perennial crops. </a:t>
            </a:r>
          </a:p>
          <a:p>
            <a:r>
              <a:rPr lang="en-US" baseline="0" dirty="0" smtClean="0"/>
              <a:t>Aboveground biomass is a lot less, which makes it less attractive as an biofuel source, </a:t>
            </a:r>
          </a:p>
          <a:p>
            <a:r>
              <a:rPr lang="en-US" baseline="0" dirty="0" smtClean="0"/>
              <a:t>but prairie biodiversity provides ecological and aesthetic value,</a:t>
            </a:r>
          </a:p>
          <a:p>
            <a:r>
              <a:rPr lang="en-US" baseline="0" dirty="0" smtClean="0"/>
              <a:t> requires even less management than grass monocultures</a:t>
            </a:r>
          </a:p>
          <a:p>
            <a:r>
              <a:rPr lang="en-US" baseline="0" dirty="0" smtClean="0"/>
              <a:t>==&gt; Maybe could be grown as explicit C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48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Prairie</a:t>
            </a:r>
            <a:r>
              <a:rPr lang="en-US" baseline="0" dirty="0" smtClean="0"/>
              <a:t> plant communities are highly diverse and contain a mix of functional types</a:t>
            </a:r>
          </a:p>
          <a:p>
            <a:r>
              <a:rPr lang="en-US" baseline="0" dirty="0" smtClean="0"/>
              <a:t>Might expect niche partitioning where some species specialize in access to deep water, others compete harder for near-surface N.</a:t>
            </a:r>
          </a:p>
          <a:p>
            <a:r>
              <a:rPr lang="en-US" baseline="0" dirty="0" smtClean="0"/>
              <a:t>Implication: If designing a prairie mix for soil C storage, what species to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B6B0D-2B4D-A540-8DFE-F5AA915487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</a:t>
            </a:r>
            <a:r>
              <a:rPr lang="en-US" baseline="0" dirty="0" smtClean="0"/>
              <a:t> of what we know about root structure is visible on previous slide</a:t>
            </a:r>
          </a:p>
          <a:p>
            <a:r>
              <a:rPr lang="en-US" dirty="0" smtClean="0"/>
              <a:t>comes from a lot of previous</a:t>
            </a:r>
            <a:r>
              <a:rPr lang="en-US" baseline="0" dirty="0" smtClean="0"/>
              <a:t> work, most famously by John Weaver in the first half 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 the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centruy</a:t>
            </a:r>
            <a:endParaRPr lang="en-US" baseline="0" dirty="0" smtClean="0"/>
          </a:p>
          <a:p>
            <a:r>
              <a:rPr lang="en-US" baseline="0" dirty="0" smtClean="0"/>
              <a:t>Method: Dig a giant trench, literally trace each root back to its crown.</a:t>
            </a:r>
          </a:p>
          <a:p>
            <a:r>
              <a:rPr lang="en-US" baseline="0" dirty="0" smtClean="0"/>
              <a:t>MASSIVE amount of effort, highly destructive.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519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a</a:t>
            </a:r>
            <a:r>
              <a:rPr lang="en-US" baseline="0" dirty="0" smtClean="0"/>
              <a:t> question arises: Who is storing the C?</a:t>
            </a:r>
          </a:p>
          <a:p>
            <a:r>
              <a:rPr lang="en-US" baseline="0" dirty="0" smtClean="0"/>
              <a:t>All roots look the same.</a:t>
            </a:r>
          </a:p>
          <a:p>
            <a:r>
              <a:rPr lang="en-US" baseline="0" dirty="0" smtClean="0"/>
              <a:t>An approach a few folks have taken before: sample individual roots, sequence, identify by barcode. </a:t>
            </a:r>
          </a:p>
          <a:p>
            <a:r>
              <a:rPr lang="en-US" baseline="0" dirty="0" smtClean="0"/>
              <a:t>Need to run a LOT of individual extractions to get a complete picture of who is in the mix!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9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r>
              <a:rPr lang="en-US" baseline="0" dirty="0" smtClean="0"/>
              <a:t> developed for environmental </a:t>
            </a:r>
            <a:r>
              <a:rPr lang="en-US" baseline="0" dirty="0" err="1" smtClean="0"/>
              <a:t>metagenomics</a:t>
            </a:r>
            <a:r>
              <a:rPr lang="en-US" baseline="0" dirty="0" smtClean="0"/>
              <a:t> now make this tractable</a:t>
            </a:r>
          </a:p>
          <a:p>
            <a:endParaRPr lang="en-US" dirty="0" smtClean="0"/>
          </a:p>
          <a:p>
            <a:r>
              <a:rPr lang="en-US" dirty="0" smtClean="0"/>
              <a:t>Coring -&gt; hand-picking -&gt;</a:t>
            </a:r>
            <a:r>
              <a:rPr lang="en-US" baseline="0" dirty="0" smtClean="0"/>
              <a:t> </a:t>
            </a:r>
            <a:r>
              <a:rPr lang="en-US" dirty="0" smtClean="0"/>
              <a:t>mixed root samples </a:t>
            </a:r>
          </a:p>
          <a:p>
            <a:r>
              <a:rPr lang="en-US" dirty="0" smtClean="0"/>
              <a:t>Extract mixed DNA, send 144 samples</a:t>
            </a:r>
            <a:r>
              <a:rPr lang="en-US" baseline="0" dirty="0" smtClean="0"/>
              <a:t> to Keck center, </a:t>
            </a:r>
          </a:p>
          <a:p>
            <a:r>
              <a:rPr lang="en-US" dirty="0" smtClean="0"/>
              <a:t>let professionals</a:t>
            </a:r>
            <a:r>
              <a:rPr lang="en-US" baseline="0" dirty="0" smtClean="0"/>
              <a:t> handle everything in red box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Bioinformatics in bottom row are mostly off-the-shelf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79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</a:t>
            </a:r>
            <a:r>
              <a:rPr lang="en-US" baseline="0" dirty="0" smtClean="0"/>
              <a:t> each plot, proportion of genus detected belowground scales with proportion detected belowground – but slope for grasses is much 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4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across</a:t>
            </a:r>
            <a:r>
              <a:rPr lang="en-US" baseline="0" dirty="0" smtClean="0"/>
              <a:t> depth, grass detections increase with </a:t>
            </a:r>
            <a:r>
              <a:rPr lang="en-US" baseline="0" dirty="0" err="1" smtClean="0"/>
              <a:t>dpeth</a:t>
            </a:r>
            <a:r>
              <a:rPr lang="en-US" baseline="0" dirty="0" smtClean="0"/>
              <a:t>, Asters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65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make a quantitative</a:t>
            </a:r>
            <a:r>
              <a:rPr lang="en-US" baseline="0" dirty="0" smtClean="0"/>
              <a:t> conversion – DNA recovered per gram root is probably different for every species.</a:t>
            </a:r>
          </a:p>
          <a:p>
            <a:r>
              <a:rPr lang="en-US" baseline="0" dirty="0" smtClean="0"/>
              <a:t>But expect species comparisons to hold between depths.</a:t>
            </a:r>
          </a:p>
          <a:p>
            <a:pPr marL="171450" indent="-171450">
              <a:buFont typeface="Wingdings" charset="0"/>
              <a:buChar char="à"/>
            </a:pPr>
            <a:r>
              <a:rPr lang="en-US" baseline="0" dirty="0" smtClean="0"/>
              <a:t>m</a:t>
            </a:r>
            <a:r>
              <a:rPr lang="en-US" dirty="0" smtClean="0"/>
              <a:t>ost near surface detections</a:t>
            </a:r>
            <a:r>
              <a:rPr lang="en-US" baseline="0" dirty="0" smtClean="0"/>
              <a:t> are forbs </a:t>
            </a:r>
            <a:r>
              <a:rPr lang="en-US" baseline="0" dirty="0" smtClean="0">
                <a:sym typeface="Wingdings"/>
              </a:rPr>
              <a:t> probably most root C is from forbs</a:t>
            </a:r>
          </a:p>
          <a:p>
            <a:pPr marL="0" indent="0">
              <a:buFont typeface="Wingdings" charset="0"/>
              <a:buNone/>
            </a:pPr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4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Nonmetric multidimensional scaling.</a:t>
            </a:r>
          </a:p>
          <a:p>
            <a:r>
              <a:rPr lang="en-US" dirty="0" smtClean="0"/>
              <a:t>Red = grass, green = aster, blue = legume, black</a:t>
            </a:r>
            <a:r>
              <a:rPr lang="en-US" baseline="0" dirty="0" smtClean="0"/>
              <a:t> or grey = all others to avoid cluttering</a:t>
            </a:r>
          </a:p>
          <a:p>
            <a:r>
              <a:rPr lang="en-US" baseline="0" dirty="0" smtClean="0"/>
              <a:t>Pink (visible?): vectors for depth, soil C, soil N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>
                <a:sym typeface="Wingdings"/>
              </a:rPr>
              <a:t>Grasses associated with deeper layers. Soil C and N not significant once depth accounted for.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>
                <a:sym typeface="Wingdings"/>
              </a:rPr>
              <a:t>But only about 5-8% of total variance from depth. 40% from location! Lots of environmental gradient </a:t>
            </a:r>
            <a:r>
              <a:rPr lang="en-US" baseline="0" dirty="0" err="1" smtClean="0">
                <a:sym typeface="Wingdings"/>
              </a:rPr>
              <a:t>uncaptured</a:t>
            </a:r>
            <a:r>
              <a:rPr lang="en-US" baseline="0" dirty="0" smtClean="0">
                <a:sym typeface="Wingdings"/>
              </a:rPr>
              <a:t> here.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>
                <a:sym typeface="Wingdings"/>
              </a:rPr>
              <a:t>Fact that</a:t>
            </a:r>
          </a:p>
          <a:p>
            <a:pPr marL="171450" indent="-171450">
              <a:buFont typeface="Wingdings" charset="0"/>
              <a:buChar char="è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41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2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put C aside for</a:t>
            </a:r>
            <a:r>
              <a:rPr lang="en-US" baseline="0" dirty="0" smtClean="0"/>
              <a:t> a second and go back to niche partitioning</a:t>
            </a:r>
            <a:endParaRPr lang="en-US" dirty="0" smtClean="0"/>
          </a:p>
          <a:p>
            <a:r>
              <a:rPr lang="en-US" dirty="0" smtClean="0"/>
              <a:t>Do species</a:t>
            </a:r>
            <a:r>
              <a:rPr lang="en-US" baseline="0" dirty="0" smtClean="0"/>
              <a:t> aggregate with each other or avoid each other?</a:t>
            </a:r>
          </a:p>
          <a:p>
            <a:r>
              <a:rPr lang="en-US" baseline="0" dirty="0" smtClean="0"/>
              <a:t>Compare to null model of random draws at each location</a:t>
            </a:r>
          </a:p>
          <a:p>
            <a:pPr marL="171450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More pairs of taxa seem to be positively co-</a:t>
            </a:r>
            <a:r>
              <a:rPr lang="en-US" baseline="0" dirty="0" err="1" smtClean="0">
                <a:sym typeface="Wingdings"/>
              </a:rPr>
              <a:t>occuring</a:t>
            </a:r>
            <a:r>
              <a:rPr lang="en-US" baseline="0" dirty="0" smtClean="0">
                <a:sym typeface="Wingdings"/>
              </a:rPr>
              <a:t> than negative</a:t>
            </a:r>
          </a:p>
          <a:p>
            <a:pPr marL="171450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But most are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8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co-occurrence change across depth and higher taxonomic rank?</a:t>
            </a:r>
          </a:p>
          <a:p>
            <a:r>
              <a:rPr lang="en-US" dirty="0" smtClean="0"/>
              <a:t>Grasses</a:t>
            </a:r>
            <a:r>
              <a:rPr lang="en-US" baseline="0" dirty="0" smtClean="0"/>
              <a:t> tend to show negative co-occurrence with other functional types, positive with other grasses</a:t>
            </a:r>
          </a:p>
          <a:p>
            <a:r>
              <a:rPr lang="en-US" baseline="0" dirty="0" smtClean="0">
                <a:sym typeface="Wingdings"/>
              </a:rPr>
              <a:t> Spatial partitioning (most other taxa (</a:t>
            </a:r>
            <a:r>
              <a:rPr lang="en-US" baseline="0" dirty="0" err="1" smtClean="0">
                <a:sym typeface="Wingdings"/>
              </a:rPr>
              <a:t>overdispersed</a:t>
            </a:r>
            <a:r>
              <a:rPr lang="en-US" baseline="0" dirty="0" smtClean="0">
                <a:sym typeface="Wingdings"/>
              </a:rPr>
              <a:t> if anything)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7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79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Grass</a:t>
            </a:r>
            <a:r>
              <a:rPr lang="en-US" baseline="0" dirty="0" smtClean="0"/>
              <a:t> responses:</a:t>
            </a:r>
            <a:r>
              <a:rPr lang="en-US" dirty="0" smtClean="0"/>
              <a:t> Not measured under warming here</a:t>
            </a:r>
          </a:p>
          <a:p>
            <a:r>
              <a:rPr lang="en-US" dirty="0" smtClean="0"/>
              <a:t>If prairie legumes show same CO2 priming as soybean, poss. trouble</a:t>
            </a:r>
          </a:p>
          <a:p>
            <a:r>
              <a:rPr lang="en-US" dirty="0" smtClean="0"/>
              <a:t>Policy: </a:t>
            </a:r>
          </a:p>
          <a:p>
            <a:r>
              <a:rPr lang="en-US" dirty="0" smtClean="0"/>
              <a:t>Perennials have long establishment lag for profitable harvest</a:t>
            </a:r>
          </a:p>
          <a:p>
            <a:r>
              <a:rPr lang="en-US" dirty="0" smtClean="0"/>
              <a:t>and even longer for significant C increases. </a:t>
            </a:r>
          </a:p>
          <a:p>
            <a:r>
              <a:rPr lang="en-US" dirty="0" smtClean="0"/>
              <a:t>Crop failure or changed management plan after planting but before maturity = BIG economic/carbon costs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736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image: our Halloween</a:t>
            </a:r>
            <a:r>
              <a:rPr lang="en-US" baseline="0" dirty="0" smtClean="0"/>
              <a:t> ghost for the day. </a:t>
            </a:r>
          </a:p>
          <a:p>
            <a:r>
              <a:rPr lang="en-US" baseline="0" dirty="0" smtClean="0"/>
              <a:t>There are no roots in this image, and *they* will tell you it’s just reflections from the camera lights in a water droplet.</a:t>
            </a:r>
          </a:p>
          <a:p>
            <a:r>
              <a:rPr lang="en-US" baseline="0" dirty="0" smtClean="0"/>
              <a:t>But Chris wasn’t fooled and he named the specimen what it obviously is: </a:t>
            </a:r>
            <a:r>
              <a:rPr lang="en-US" baseline="0" dirty="0" err="1" smtClean="0"/>
              <a:t>Ornithorhynchus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xylocopa</a:t>
            </a:r>
            <a:r>
              <a:rPr lang="is-IS" baseline="0" dirty="0" smtClean="0"/>
              <a:t>… the dreaded “platypus-bee”</a:t>
            </a:r>
          </a:p>
          <a:p>
            <a:r>
              <a:rPr lang="is-IS" baseline="0" dirty="0" smtClean="0"/>
              <a:t>Sweet dreams, everyone.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51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67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270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290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24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Black dots:</a:t>
            </a:r>
            <a:r>
              <a:rPr lang="en-US" baseline="0" dirty="0" smtClean="0"/>
              <a:t> 8100</a:t>
            </a:r>
          </a:p>
          <a:p>
            <a:r>
              <a:rPr lang="en-US" baseline="0" dirty="0" smtClean="0"/>
              <a:t>Grey dots: control output, 4-second </a:t>
            </a:r>
            <a:r>
              <a:rPr lang="en-US" baseline="0" dirty="0" err="1" smtClean="0"/>
              <a:t>avg</a:t>
            </a:r>
            <a:endParaRPr lang="en-US" baseline="0" dirty="0" smtClean="0"/>
          </a:p>
          <a:p>
            <a:r>
              <a:rPr lang="en-US" baseline="0" dirty="0" smtClean="0"/>
              <a:t>X’s: control output, 1-minute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6145-750D-F44E-A225-A076B81456CE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40</a:t>
            </a:r>
            <a:r>
              <a:rPr lang="en-US" baseline="0" dirty="0" smtClean="0"/>
              <a:t>% of US maize production goes to make ethanol for fuel</a:t>
            </a:r>
          </a:p>
          <a:p>
            <a:r>
              <a:rPr lang="en-US" baseline="0" dirty="0" smtClean="0"/>
              <a:t>Attractive alternate land use: Growing other, hopefully more sustainable crops for ethanol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20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84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974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…to</a:t>
            </a:r>
            <a:r>
              <a:rPr lang="is-IS" baseline="0" dirty="0" smtClean="0"/>
              <a:t> get</a:t>
            </a:r>
            <a:r>
              <a:rPr lang="is-IS" dirty="0" smtClean="0"/>
              <a:t> data</a:t>
            </a:r>
            <a:r>
              <a:rPr lang="is-IS" baseline="0" dirty="0" smtClean="0"/>
              <a:t> from </a:t>
            </a:r>
            <a:r>
              <a:rPr lang="en-US" dirty="0" smtClean="0"/>
              <a:t>highly skewed distribution!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log-transform it and--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291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Mixture</a:t>
            </a:r>
            <a:r>
              <a:rPr lang="en-US" baseline="0" dirty="0" smtClean="0"/>
              <a:t> model is from Derek </a:t>
            </a:r>
            <a:r>
              <a:rPr lang="en-US" baseline="0" dirty="0" err="1" smtClean="0"/>
              <a:t>Sonderegger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Kiona</a:t>
            </a:r>
            <a:r>
              <a:rPr lang="en-US" baseline="0" dirty="0" smtClean="0"/>
              <a:t> Ogle</a:t>
            </a:r>
          </a:p>
          <a:p>
            <a:r>
              <a:rPr lang="en-US" baseline="0" dirty="0" smtClean="0"/>
              <a:t>This means we need to estimate eight parameters (three alphas, three betas, two </a:t>
            </a:r>
            <a:r>
              <a:rPr lang="en-US" baseline="0" dirty="0" err="1" smtClean="0"/>
              <a:t>sigmas</a:t>
            </a:r>
            <a:r>
              <a:rPr lang="en-US" baseline="0" dirty="0" smtClean="0"/>
              <a:t>) to fit the model</a:t>
            </a:r>
          </a:p>
          <a:p>
            <a:r>
              <a:rPr lang="en-US" baseline="0" dirty="0" smtClean="0"/>
              <a:t>i.e. solve a hairy high-dimensional integral.</a:t>
            </a:r>
          </a:p>
          <a:p>
            <a:r>
              <a:rPr lang="en-US" baseline="0" dirty="0" smtClean="0"/>
              <a:t>Method: Full Bayesian inference. </a:t>
            </a:r>
          </a:p>
          <a:p>
            <a:r>
              <a:rPr lang="en-US" baseline="0" dirty="0" smtClean="0"/>
              <a:t>Define prior distributions for all parameters</a:t>
            </a:r>
          </a:p>
          <a:p>
            <a:r>
              <a:rPr lang="en-US" baseline="0" dirty="0" smtClean="0"/>
              <a:t>sample from the full joint posterior using Hamiltonian Monte Carlo as implemented in the Stan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069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B6B0D-2B4D-A540-8DFE-F5AA915487A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07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939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modeled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predicted root volume of individual tiny images, </a:t>
            </a:r>
          </a:p>
          <a:p>
            <a:r>
              <a:rPr lang="en-US" baseline="0" dirty="0" smtClean="0"/>
              <a:t>We explain about 30% of the variance and no bias.</a:t>
            </a:r>
          </a:p>
          <a:p>
            <a:r>
              <a:rPr lang="en-US" baseline="0" dirty="0" smtClean="0"/>
              <a:t>Interval coverage means our variances are estimated right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590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en-US" baseline="0" dirty="0" smtClean="0"/>
              <a:t> great mass of roots is also more recalcitrant.</a:t>
            </a:r>
          </a:p>
          <a:p>
            <a:r>
              <a:rPr lang="en-US" baseline="0" dirty="0" smtClean="0"/>
              <a:t>We buried bags of root litter and sequentially recovered them over the course of a year,</a:t>
            </a:r>
          </a:p>
          <a:p>
            <a:r>
              <a:rPr lang="en-US" baseline="0" dirty="0" smtClean="0"/>
              <a:t> found much less mass lost from switch and </a:t>
            </a:r>
            <a:r>
              <a:rPr lang="en-US" baseline="0" dirty="0" err="1" smtClean="0"/>
              <a:t>Miscanthus</a:t>
            </a:r>
            <a:r>
              <a:rPr lang="en-US" baseline="0" dirty="0" smtClean="0"/>
              <a:t> than from prairie and corn.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fast loss from from prairie isn’t a big surprise -- our </a:t>
            </a:r>
            <a:r>
              <a:rPr lang="en-US" baseline="0" dirty="0" err="1" smtClean="0"/>
              <a:t>prarie</a:t>
            </a:r>
            <a:r>
              <a:rPr lang="en-US" baseline="0" dirty="0" smtClean="0"/>
              <a:t> has a lot of forbs and N-fixers in it and the litter seems to be very high-quality microbe food.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C2FFE-CABB-FA47-84DE-065741FF2D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94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846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Mock community doesn’t perfectly recover expected community (green dots),</a:t>
            </a:r>
            <a:r>
              <a:rPr lang="en-US" baseline="0" dirty="0" smtClean="0"/>
              <a:t> but most are present anyway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6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20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169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1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06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2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first experiment, I start with a business-as-usual scenario</a:t>
            </a:r>
          </a:p>
          <a:p>
            <a:r>
              <a:rPr lang="en-US" dirty="0" smtClean="0"/>
              <a:t>Maize-soybean</a:t>
            </a:r>
            <a:r>
              <a:rPr lang="en-US" baseline="0" dirty="0" smtClean="0"/>
              <a:t> tillage continues with conventional tillage as the climate warms and CO2 increases.</a:t>
            </a:r>
          </a:p>
          <a:p>
            <a:r>
              <a:rPr lang="en-US" baseline="0" dirty="0" smtClean="0"/>
              <a:t>What happens to soil 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17A8-7926-6742-A91C-5B1ED8615B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4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4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9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3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8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6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5E0D2-6466-CD4E-9BDB-F85C290E4E02}" type="datetimeFigureOut">
              <a:rPr lang="en-US" smtClean="0"/>
              <a:t>2016-10-27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A3788-7FC0-C34B-B0B1-F9FB8F068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2.JPG"/><Relationship Id="rId5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2518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734" y="1991880"/>
            <a:ext cx="5484091" cy="1760393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lant </a:t>
            </a:r>
            <a:r>
              <a:rPr lang="en-US" dirty="0"/>
              <a:t>root contributions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the </a:t>
            </a:r>
            <a:r>
              <a:rPr lang="en-US" dirty="0" smtClean="0"/>
              <a:t>carbon </a:t>
            </a:r>
            <a:r>
              <a:rPr lang="en-US" dirty="0"/>
              <a:t>balance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a changing </a:t>
            </a:r>
            <a:r>
              <a:rPr lang="en-US" dirty="0" smtClean="0"/>
              <a:t>Midwest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4726" y="4339966"/>
            <a:ext cx="3625273" cy="1752600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Christopher K Black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PhD Defense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October 31, 2016</a:t>
            </a:r>
          </a:p>
        </p:txBody>
      </p:sp>
    </p:spTree>
    <p:extLst>
      <p:ext uri="{BB962C8B-B14F-4D97-AF65-F5344CB8AC3E}">
        <p14:creationId xmlns:p14="http://schemas.microsoft.com/office/powerpoint/2010/main" val="397675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-007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t="4121"/>
          <a:stretch/>
        </p:blipFill>
        <p:spPr>
          <a:xfrm>
            <a:off x="0" y="0"/>
            <a:ext cx="9144000" cy="7091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6034" y="1636854"/>
            <a:ext cx="6282452" cy="313932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Soybean: </a:t>
            </a:r>
          </a:p>
          <a:p>
            <a:r>
              <a:rPr lang="en-US" dirty="0"/>
              <a:t>	</a:t>
            </a:r>
            <a:r>
              <a:rPr lang="en-US" dirty="0" smtClean="0"/>
              <a:t>eCO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larger plants, larger root systems, more litter inputs </a:t>
            </a: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(Gray et al, 2016)</a:t>
            </a:r>
          </a:p>
          <a:p>
            <a:r>
              <a:rPr lang="en-US" dirty="0" smtClean="0"/>
              <a:t>	Heat: Little effect</a:t>
            </a:r>
          </a:p>
          <a:p>
            <a:endParaRPr lang="en-US" dirty="0"/>
          </a:p>
          <a:p>
            <a:r>
              <a:rPr lang="en-US" dirty="0" smtClean="0"/>
              <a:t>Maize:</a:t>
            </a:r>
          </a:p>
          <a:p>
            <a:r>
              <a:rPr lang="en-US" dirty="0"/>
              <a:t>	</a:t>
            </a:r>
            <a:r>
              <a:rPr lang="en-US" dirty="0" smtClean="0"/>
              <a:t>Little effect of either heat or CO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i="1" dirty="0" smtClean="0"/>
              <a:t>if </a:t>
            </a:r>
            <a:r>
              <a:rPr lang="en-US" dirty="0" smtClean="0"/>
              <a:t>not water limited</a:t>
            </a:r>
          </a:p>
          <a:p>
            <a:endParaRPr lang="en-US" i="1" dirty="0"/>
          </a:p>
          <a:p>
            <a:endParaRPr lang="en-US" i="1" dirty="0" smtClean="0"/>
          </a:p>
          <a:p>
            <a:pPr marL="285750" indent="-285750">
              <a:buFont typeface="Wingdings" charset="0"/>
              <a:buChar char="è"/>
            </a:pPr>
            <a:r>
              <a:rPr lang="en-US" dirty="0" smtClean="0">
                <a:sym typeface="Wingdings"/>
              </a:rPr>
              <a:t>Ecosystem C inputs will increase as [CO</a:t>
            </a:r>
            <a:r>
              <a:rPr lang="en-US" baseline="-25000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] rises.</a:t>
            </a:r>
          </a:p>
          <a:p>
            <a:pPr marL="285750" indent="-285750">
              <a:buFont typeface="Wingdings" charset="0"/>
              <a:buChar char="è"/>
            </a:pPr>
            <a:r>
              <a:rPr lang="en-US" dirty="0" smtClean="0">
                <a:sym typeface="Wingdings"/>
              </a:rPr>
              <a:t>Outputs?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6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winter-tface.jpg"/>
          <p:cNvPicPr>
            <a:picLocks noChangeAspect="1"/>
          </p:cNvPicPr>
          <p:nvPr/>
        </p:nvPicPr>
        <p:blipFill>
          <a:blip r:embed="rId3"/>
          <a:srcRect l="3006" r="36842"/>
          <a:stretch>
            <a:fillRect/>
          </a:stretch>
        </p:blipFill>
        <p:spPr>
          <a:xfrm>
            <a:off x="22425" y="90058"/>
            <a:ext cx="6021251" cy="6700006"/>
          </a:xfrm>
          <a:prstGeom prst="rect">
            <a:avLst/>
          </a:prstGeom>
        </p:spPr>
      </p:pic>
      <p:pic>
        <p:nvPicPr>
          <p:cNvPr id="3" name="Picture 2" descr="colla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43409" y="2997783"/>
            <a:ext cx="3800592" cy="3792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73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f_soilt_observ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8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f_resp_obsmea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50"/>
          <a:stretch/>
        </p:blipFill>
        <p:spPr>
          <a:xfrm>
            <a:off x="1055223" y="3556000"/>
            <a:ext cx="7302786" cy="3071091"/>
          </a:xfrm>
          <a:prstGeom prst="rect">
            <a:avLst/>
          </a:prstGeom>
        </p:spPr>
      </p:pic>
      <p:pic>
        <p:nvPicPr>
          <p:cNvPr id="2" name="Picture 1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r="3259" b="68333"/>
          <a:stretch/>
        </p:blipFill>
        <p:spPr>
          <a:xfrm>
            <a:off x="1352779" y="118015"/>
            <a:ext cx="6846057" cy="3192570"/>
          </a:xfrm>
          <a:prstGeom prst="rect">
            <a:avLst/>
          </a:prstGeom>
        </p:spPr>
      </p:pic>
      <p:pic>
        <p:nvPicPr>
          <p:cNvPr id="3" name="Picture 2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0" t="88699" r="7850" b="5596"/>
          <a:stretch/>
        </p:blipFill>
        <p:spPr>
          <a:xfrm>
            <a:off x="1871927" y="3140827"/>
            <a:ext cx="5970225" cy="576809"/>
          </a:xfrm>
          <a:prstGeom prst="rect">
            <a:avLst/>
          </a:prstGeom>
        </p:spPr>
      </p:pic>
      <p:pic>
        <p:nvPicPr>
          <p:cNvPr id="4" name="Picture 3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7" t="35843" r="28330" b="58804"/>
          <a:stretch/>
        </p:blipFill>
        <p:spPr>
          <a:xfrm>
            <a:off x="3527315" y="2661645"/>
            <a:ext cx="2768179" cy="568122"/>
          </a:xfrm>
          <a:prstGeom prst="rect">
            <a:avLst/>
          </a:prstGeom>
        </p:spPr>
      </p:pic>
      <p:pic>
        <p:nvPicPr>
          <p:cNvPr id="5" name="Picture 4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 t="61760" r="12910" b="35946"/>
          <a:stretch/>
        </p:blipFill>
        <p:spPr>
          <a:xfrm>
            <a:off x="2404185" y="66333"/>
            <a:ext cx="5004363" cy="228651"/>
          </a:xfrm>
          <a:prstGeom prst="rect">
            <a:avLst/>
          </a:prstGeom>
        </p:spPr>
      </p:pic>
      <p:pic>
        <p:nvPicPr>
          <p:cNvPr id="6" name="Picture 5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t="26695" r="91226" b="34431"/>
          <a:stretch/>
        </p:blipFill>
        <p:spPr>
          <a:xfrm>
            <a:off x="1055223" y="1962438"/>
            <a:ext cx="297556" cy="3033783"/>
          </a:xfrm>
          <a:prstGeom prst="rect">
            <a:avLst/>
          </a:prstGeom>
        </p:spPr>
      </p:pic>
      <p:sp useBgFill="1">
        <p:nvSpPr>
          <p:cNvPr id="10" name="Rectangle 9"/>
          <p:cNvSpPr/>
          <p:nvPr/>
        </p:nvSpPr>
        <p:spPr>
          <a:xfrm>
            <a:off x="808182" y="6165273"/>
            <a:ext cx="854363" cy="56572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2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f_resp_obsmea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4" b="38366"/>
          <a:stretch/>
        </p:blipFill>
        <p:spPr>
          <a:xfrm>
            <a:off x="1055223" y="3556000"/>
            <a:ext cx="7302786" cy="3071091"/>
          </a:xfrm>
          <a:prstGeom prst="rect">
            <a:avLst/>
          </a:prstGeom>
        </p:spPr>
      </p:pic>
      <p:pic>
        <p:nvPicPr>
          <p:cNvPr id="2" name="Picture 1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3" t="31927" r="3802" b="39015"/>
          <a:stretch/>
        </p:blipFill>
        <p:spPr>
          <a:xfrm>
            <a:off x="1352779" y="380999"/>
            <a:ext cx="6846057" cy="2929585"/>
          </a:xfrm>
          <a:prstGeom prst="rect">
            <a:avLst/>
          </a:prstGeom>
        </p:spPr>
      </p:pic>
      <p:pic>
        <p:nvPicPr>
          <p:cNvPr id="3" name="Picture 2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0" t="88699" r="7850" b="5596"/>
          <a:stretch/>
        </p:blipFill>
        <p:spPr>
          <a:xfrm>
            <a:off x="1929652" y="3129282"/>
            <a:ext cx="5970225" cy="576809"/>
          </a:xfrm>
          <a:prstGeom prst="rect">
            <a:avLst/>
          </a:prstGeom>
        </p:spPr>
      </p:pic>
      <p:pic>
        <p:nvPicPr>
          <p:cNvPr id="5" name="Picture 4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 t="61760" r="12910" b="35946"/>
          <a:stretch/>
        </p:blipFill>
        <p:spPr>
          <a:xfrm>
            <a:off x="2404185" y="66333"/>
            <a:ext cx="5004363" cy="228651"/>
          </a:xfrm>
          <a:prstGeom prst="rect">
            <a:avLst/>
          </a:prstGeom>
        </p:spPr>
      </p:pic>
      <p:pic>
        <p:nvPicPr>
          <p:cNvPr id="6" name="Picture 5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t="26695" r="91226" b="34431"/>
          <a:stretch/>
        </p:blipFill>
        <p:spPr>
          <a:xfrm>
            <a:off x="1055223" y="1962438"/>
            <a:ext cx="297556" cy="3033783"/>
          </a:xfrm>
          <a:prstGeom prst="rect">
            <a:avLst/>
          </a:prstGeom>
        </p:spPr>
      </p:pic>
      <p:sp useBgFill="1">
        <p:nvSpPr>
          <p:cNvPr id="10" name="Rectangle 9"/>
          <p:cNvSpPr/>
          <p:nvPr/>
        </p:nvSpPr>
        <p:spPr>
          <a:xfrm>
            <a:off x="808182" y="6165273"/>
            <a:ext cx="854363" cy="56572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2779" y="3555999"/>
            <a:ext cx="309766" cy="27247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1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f_resp_obsmea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2" b="6478"/>
          <a:stretch/>
        </p:blipFill>
        <p:spPr>
          <a:xfrm>
            <a:off x="1055223" y="3671450"/>
            <a:ext cx="7302786" cy="3071091"/>
          </a:xfrm>
          <a:prstGeom prst="rect">
            <a:avLst/>
          </a:prstGeom>
        </p:spPr>
      </p:pic>
      <p:pic>
        <p:nvPicPr>
          <p:cNvPr id="2" name="Picture 1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t="60810" r="3406" b="5635"/>
          <a:stretch/>
        </p:blipFill>
        <p:spPr>
          <a:xfrm>
            <a:off x="1361867" y="300178"/>
            <a:ext cx="6846057" cy="3382822"/>
          </a:xfrm>
          <a:prstGeom prst="rect">
            <a:avLst/>
          </a:prstGeom>
        </p:spPr>
      </p:pic>
      <p:pic>
        <p:nvPicPr>
          <p:cNvPr id="4" name="Picture 3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7" t="35843" r="28330" b="58804"/>
          <a:stretch/>
        </p:blipFill>
        <p:spPr>
          <a:xfrm>
            <a:off x="5085518" y="762000"/>
            <a:ext cx="1912679" cy="392545"/>
          </a:xfrm>
          <a:prstGeom prst="rect">
            <a:avLst/>
          </a:prstGeom>
        </p:spPr>
      </p:pic>
      <p:pic>
        <p:nvPicPr>
          <p:cNvPr id="6" name="Picture 5" descr="tf_resp_observ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t="26695" r="91226" b="34431"/>
          <a:stretch/>
        </p:blipFill>
        <p:spPr>
          <a:xfrm>
            <a:off x="1055223" y="1962438"/>
            <a:ext cx="297556" cy="3033783"/>
          </a:xfrm>
          <a:prstGeom prst="rect">
            <a:avLst/>
          </a:prstGeom>
        </p:spPr>
      </p:pic>
      <p:sp useBgFill="1">
        <p:nvSpPr>
          <p:cNvPr id="10" name="Rectangle 9"/>
          <p:cNvSpPr/>
          <p:nvPr/>
        </p:nvSpPr>
        <p:spPr>
          <a:xfrm>
            <a:off x="808182" y="6165273"/>
            <a:ext cx="854363" cy="56572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61867" y="3486727"/>
            <a:ext cx="300678" cy="531091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9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f_po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0" r="13767" b="55620"/>
          <a:stretch/>
        </p:blipFill>
        <p:spPr>
          <a:xfrm>
            <a:off x="652119" y="74558"/>
            <a:ext cx="3832646" cy="5017095"/>
          </a:xfrm>
          <a:prstGeom prst="rect">
            <a:avLst/>
          </a:prstGeom>
        </p:spPr>
      </p:pic>
      <p:pic>
        <p:nvPicPr>
          <p:cNvPr id="3" name="Picture 2" descr="tf_po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2" t="44380" r="14190"/>
          <a:stretch/>
        </p:blipFill>
        <p:spPr>
          <a:xfrm>
            <a:off x="4896634" y="296902"/>
            <a:ext cx="3672470" cy="6160631"/>
          </a:xfrm>
          <a:prstGeom prst="rect">
            <a:avLst/>
          </a:prstGeom>
        </p:spPr>
      </p:pic>
      <p:pic>
        <p:nvPicPr>
          <p:cNvPr id="4" name="Picture 3" descr="tf_po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t="34651" r="85316" b="43993"/>
          <a:stretch/>
        </p:blipFill>
        <p:spPr>
          <a:xfrm>
            <a:off x="0" y="1373030"/>
            <a:ext cx="647433" cy="2894256"/>
          </a:xfrm>
          <a:prstGeom prst="rect">
            <a:avLst/>
          </a:prstGeom>
        </p:spPr>
      </p:pic>
      <p:pic>
        <p:nvPicPr>
          <p:cNvPr id="5" name="Picture 4" descr="tf_po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5" t="87325" r="14693"/>
          <a:stretch/>
        </p:blipFill>
        <p:spPr>
          <a:xfrm>
            <a:off x="941814" y="5091653"/>
            <a:ext cx="3451425" cy="14038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71273" y="427180"/>
            <a:ext cx="531091" cy="5080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18400" y="427180"/>
            <a:ext cx="531091" cy="5080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71273" y="2842489"/>
            <a:ext cx="531091" cy="5080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18400" y="2731545"/>
            <a:ext cx="531091" cy="5080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86585" y="388093"/>
            <a:ext cx="112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2011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6559162" y="2681122"/>
            <a:ext cx="1870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Fall 2011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165385" y="357910"/>
            <a:ext cx="112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2009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887793" y="2678761"/>
            <a:ext cx="112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2010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273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-007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t="4121"/>
          <a:stretch/>
        </p:blipFill>
        <p:spPr>
          <a:xfrm>
            <a:off x="0" y="0"/>
            <a:ext cx="9144000" cy="7091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5458" y="1937016"/>
            <a:ext cx="7255149" cy="1754327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Direct measurements suggest: </a:t>
            </a:r>
          </a:p>
          <a:p>
            <a:r>
              <a:rPr lang="en-US" dirty="0"/>
              <a:t>	H</a:t>
            </a:r>
            <a:r>
              <a:rPr lang="en-US" dirty="0" smtClean="0"/>
              <a:t>eating increases losses from soil organic matter</a:t>
            </a:r>
          </a:p>
          <a:p>
            <a:r>
              <a:rPr lang="en-US" dirty="0"/>
              <a:t>	</a:t>
            </a:r>
            <a:r>
              <a:rPr lang="en-US" dirty="0" smtClean="0"/>
              <a:t>CO2 increases inputs AND losses</a:t>
            </a:r>
          </a:p>
          <a:p>
            <a:r>
              <a:rPr lang="en-US" dirty="0" smtClean="0"/>
              <a:t>Which will win?</a:t>
            </a:r>
          </a:p>
          <a:p>
            <a:r>
              <a:rPr lang="en-US" dirty="0" smtClean="0"/>
              <a:t>	Need to watch for </a:t>
            </a:r>
            <a:r>
              <a:rPr lang="en-US" dirty="0" smtClean="0"/>
              <a:t>a few </a:t>
            </a:r>
            <a:r>
              <a:rPr lang="en-US" dirty="0" smtClean="0"/>
              <a:t>decades until the changes become detectable</a:t>
            </a:r>
          </a:p>
          <a:p>
            <a:r>
              <a:rPr lang="en-US" dirty="0" smtClean="0"/>
              <a:t>	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>
                <a:sym typeface="Wingdings"/>
              </a:rPr>
              <a:t>To the computer</a:t>
            </a:r>
            <a:r>
              <a:rPr lang="en-US" dirty="0" smtClean="0">
                <a:sym typeface="Wingding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4413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-007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t="4121"/>
          <a:stretch/>
        </p:blipFill>
        <p:spPr>
          <a:xfrm>
            <a:off x="0" y="0"/>
            <a:ext cx="9144000" cy="7091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5458" y="1931159"/>
            <a:ext cx="7340471" cy="3970318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Direct measurements suggest: </a:t>
            </a:r>
          </a:p>
          <a:p>
            <a:r>
              <a:rPr lang="en-US" dirty="0"/>
              <a:t>	H</a:t>
            </a:r>
            <a:r>
              <a:rPr lang="en-US" dirty="0" smtClean="0"/>
              <a:t>eating increases losses from soil organic matter</a:t>
            </a:r>
          </a:p>
          <a:p>
            <a:r>
              <a:rPr lang="en-US" dirty="0"/>
              <a:t>	</a:t>
            </a:r>
            <a:r>
              <a:rPr lang="en-US" dirty="0" smtClean="0"/>
              <a:t>CO2 increases inputs AND losses</a:t>
            </a:r>
          </a:p>
          <a:p>
            <a:r>
              <a:rPr lang="en-US" dirty="0" smtClean="0"/>
              <a:t>Which will win?</a:t>
            </a:r>
          </a:p>
          <a:p>
            <a:r>
              <a:rPr lang="en-US" dirty="0" smtClean="0"/>
              <a:t>	Need to watch for </a:t>
            </a:r>
            <a:r>
              <a:rPr lang="en-US" dirty="0" smtClean="0"/>
              <a:t>a </a:t>
            </a:r>
            <a:r>
              <a:rPr lang="en-US" dirty="0" smtClean="0"/>
              <a:t>few decades until the changes become detectable</a:t>
            </a:r>
          </a:p>
          <a:p>
            <a:r>
              <a:rPr lang="en-US" dirty="0" smtClean="0">
                <a:sym typeface="Wingdings"/>
              </a:rPr>
              <a:t>	 To the </a:t>
            </a:r>
            <a:r>
              <a:rPr lang="en-US" dirty="0" smtClean="0">
                <a:sym typeface="Wingdings"/>
              </a:rPr>
              <a:t>computer!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DayCENT</a:t>
            </a:r>
            <a:r>
              <a:rPr lang="en-US" dirty="0" smtClean="0">
                <a:sym typeface="Wingdings"/>
              </a:rPr>
              <a:t>: </a:t>
            </a: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Well-validated, process-based ecosystem biogeochemistry model</a:t>
            </a: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Specify climate, soils, </a:t>
            </a:r>
            <a:r>
              <a:rPr lang="en-US" dirty="0" smtClean="0">
                <a:sym typeface="Wingdings"/>
              </a:rPr>
              <a:t>plant growth</a:t>
            </a:r>
            <a:r>
              <a:rPr lang="en-US" dirty="0" smtClean="0">
                <a:sym typeface="Wingdings"/>
              </a:rPr>
              <a:t>/</a:t>
            </a:r>
            <a:r>
              <a:rPr lang="en-US" dirty="0" smtClean="0">
                <a:sym typeface="Wingdings"/>
              </a:rPr>
              <a:t>chemistry, </a:t>
            </a:r>
            <a:r>
              <a:rPr lang="en-US" dirty="0" smtClean="0">
                <a:sym typeface="Wingdings"/>
              </a:rPr>
              <a:t>management</a:t>
            </a: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Virtual experiment: What if we kept TFACE running for 100 years?</a:t>
            </a: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(NOT a climate change </a:t>
            </a:r>
            <a:r>
              <a:rPr lang="en-US" dirty="0" smtClean="0">
                <a:sym typeface="Wingdings"/>
              </a:rPr>
              <a:t>model:</a:t>
            </a: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 all changes imposed as a step rather than gradually)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59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c_som_vs_tar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6425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2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lo_full_reco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914400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0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c_grainvsnass_bo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8918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f_resp_d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5327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2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c_somt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7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2782" y="566316"/>
            <a:ext cx="3553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to store soil carbon:</a:t>
            </a:r>
          </a:p>
          <a:p>
            <a:r>
              <a:rPr lang="en-US" sz="2400" dirty="0" smtClean="0"/>
              <a:t>[ ] High inputs</a:t>
            </a:r>
          </a:p>
          <a:p>
            <a:r>
              <a:rPr lang="en-US" sz="2400" dirty="0" smtClean="0"/>
              <a:t>[ </a:t>
            </a:r>
            <a:r>
              <a:rPr lang="en-US" sz="2400" dirty="0" smtClean="0"/>
              <a:t>] </a:t>
            </a:r>
            <a:r>
              <a:rPr lang="en-US" sz="2400" dirty="0"/>
              <a:t>P</a:t>
            </a:r>
            <a:r>
              <a:rPr lang="en-US" sz="2400" dirty="0" smtClean="0"/>
              <a:t>hysical protection</a:t>
            </a:r>
          </a:p>
          <a:p>
            <a:r>
              <a:rPr lang="en-US" sz="2400" dirty="0"/>
              <a:t>[ ] Low </a:t>
            </a:r>
            <a:r>
              <a:rPr lang="en-US" sz="2400" dirty="0" smtClean="0"/>
              <a:t>disturbance</a:t>
            </a:r>
            <a:endParaRPr lang="en-US" sz="2400" dirty="0"/>
          </a:p>
        </p:txBody>
      </p:sp>
      <p:pic>
        <p:nvPicPr>
          <p:cNvPr id="4" name="Picture 3" descr="noun_26859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2" b="35189"/>
          <a:stretch/>
        </p:blipFill>
        <p:spPr>
          <a:xfrm flipH="1">
            <a:off x="6824071" y="2091202"/>
            <a:ext cx="1993818" cy="828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5861" y="637571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Joel McKinney, The Noun Project</a:t>
            </a:r>
            <a:endParaRPr lang="en-US" dirty="0"/>
          </a:p>
        </p:txBody>
      </p:sp>
      <p:pic>
        <p:nvPicPr>
          <p:cNvPr id="7" name="Picture 6" descr="noun_26861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6" r="30823" b="12918"/>
          <a:stretch/>
        </p:blipFill>
        <p:spPr>
          <a:xfrm>
            <a:off x="5986458" y="781849"/>
            <a:ext cx="1071552" cy="243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44984" y="2404785"/>
            <a:ext cx="5467175" cy="1318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125" y="6386191"/>
            <a:ext cx="249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 smtClean="0"/>
              <a:t>Renich</a:t>
            </a:r>
            <a:r>
              <a:rPr lang="en-US" dirty="0" smtClean="0"/>
              <a:t>, Wikimedia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4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979.jpg"/>
          <p:cNvPicPr>
            <a:picLocks noChangeAspect="1"/>
          </p:cNvPicPr>
          <p:nvPr/>
        </p:nvPicPr>
        <p:blipFill rotWithShape="1"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2818"/>
          <a:stretch/>
        </p:blipFill>
        <p:spPr>
          <a:xfrm>
            <a:off x="1" y="0"/>
            <a:ext cx="923493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773545"/>
            <a:ext cx="6400800" cy="2826905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>Root volume distribution of maturing perennial grasses revealed by correcting for minirhizotron surface </a:t>
            </a:r>
            <a:r>
              <a:rPr lang="en-US" b="1" dirty="0" smtClean="0"/>
              <a:t>effects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Christopher K. Black, Michael D. Masters, Kristina J. Anderson-Teixeira, David S. </a:t>
            </a:r>
            <a:r>
              <a:rPr lang="en-US" b="1" dirty="0" err="1" smtClean="0">
                <a:solidFill>
                  <a:schemeClr val="tx2"/>
                </a:solidFill>
              </a:rPr>
              <a:t>LeBauer</a:t>
            </a:r>
            <a:r>
              <a:rPr lang="en-US" b="1" dirty="0" smtClean="0">
                <a:solidFill>
                  <a:schemeClr val="tx2"/>
                </a:solidFill>
              </a:rPr>
              <a:t>, Evan H. </a:t>
            </a:r>
            <a:r>
              <a:rPr lang="en-US" b="1" dirty="0" err="1" smtClean="0">
                <a:solidFill>
                  <a:schemeClr val="tx2"/>
                </a:solidFill>
              </a:rPr>
              <a:t>DeLucia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4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witchgr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236877"/>
            <a:ext cx="4940300" cy="3289300"/>
          </a:xfrm>
          <a:prstGeom prst="rect">
            <a:avLst/>
          </a:prstGeom>
        </p:spPr>
      </p:pic>
      <p:pic>
        <p:nvPicPr>
          <p:cNvPr id="5" name="Picture 4" descr="Winter_cornfields_in_Jackson_Township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10"/>
          <a:stretch/>
        </p:blipFill>
        <p:spPr>
          <a:xfrm>
            <a:off x="2143081" y="3526177"/>
            <a:ext cx="7007676" cy="3331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6" y="990799"/>
            <a:ext cx="4385733" cy="5867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6" y="236877"/>
            <a:ext cx="4385733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9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eprofi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06"/>
          <a:stretch/>
        </p:blipFill>
        <p:spPr>
          <a:xfrm>
            <a:off x="735189" y="0"/>
            <a:ext cx="729158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4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emas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59"/>
          <a:stretch/>
        </p:blipFill>
        <p:spPr>
          <a:xfrm>
            <a:off x="1143000" y="1580444"/>
            <a:ext cx="6850973" cy="2794000"/>
          </a:xfrm>
          <a:prstGeom prst="rect">
            <a:avLst/>
          </a:prstGeom>
        </p:spPr>
      </p:pic>
      <p:pic>
        <p:nvPicPr>
          <p:cNvPr id="3" name="Picture 2" descr="coremas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 t="79877"/>
          <a:stretch/>
        </p:blipFill>
        <p:spPr>
          <a:xfrm>
            <a:off x="1919111" y="4176887"/>
            <a:ext cx="6074862" cy="13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47" y="11342"/>
            <a:ext cx="9023036" cy="67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4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F2012_T016_L030_2012.06.20_115123_003_TAW-10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9363" y="2886486"/>
            <a:ext cx="605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agroecosystems</a:t>
            </a:r>
            <a:r>
              <a:rPr lang="en-US" dirty="0" smtClean="0"/>
              <a:t>-&gt;importance of soil C -&gt; importance of roots]</a:t>
            </a:r>
            <a:endParaRPr lang="en-US" dirty="0"/>
          </a:p>
        </p:txBody>
      </p:sp>
      <p:pic>
        <p:nvPicPr>
          <p:cNvPr id="4" name="Picture 3" descr="CR-PR15-RGBCh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73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vol_2012_mixdi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9" b="14675"/>
          <a:stretch/>
        </p:blipFill>
        <p:spPr>
          <a:xfrm>
            <a:off x="0" y="79382"/>
            <a:ext cx="9144000" cy="6592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57589" y="5457873"/>
            <a:ext cx="160088" cy="25760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44191" y="53380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 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09989" y="132947"/>
            <a:ext cx="160088" cy="25760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96591" y="130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 /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00" y="3101156"/>
            <a:ext cx="1411375" cy="954644"/>
          </a:xfrm>
          <a:prstGeom prst="rect">
            <a:avLst/>
          </a:prstGeom>
        </p:spPr>
      </p:pic>
      <p:pic>
        <p:nvPicPr>
          <p:cNvPr id="12" name="Picture 11" descr="CONSISTEST_T002_L002_2011.06.06_155541_001_CK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46" y="2988268"/>
            <a:ext cx="1411376" cy="954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89" y="2988268"/>
            <a:ext cx="1411375" cy="95464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2144889" y="3942911"/>
            <a:ext cx="872788" cy="558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938889" y="3942912"/>
            <a:ext cx="1" cy="1165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58667" y="4055800"/>
            <a:ext cx="0" cy="10524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1990-issue_US_Penny_obverse_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364" y="796471"/>
            <a:ext cx="1777100" cy="16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1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vol_2012_mixdi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9" b="14675"/>
          <a:stretch/>
        </p:blipFill>
        <p:spPr>
          <a:xfrm>
            <a:off x="0" y="79382"/>
            <a:ext cx="9144000" cy="6592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57589" y="5457873"/>
            <a:ext cx="160088" cy="25760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44191" y="53380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 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09989" y="132947"/>
            <a:ext cx="160088" cy="25760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96591" y="130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 /</a:t>
            </a:r>
            <a:endParaRPr lang="en-US" dirty="0"/>
          </a:p>
        </p:txBody>
      </p:sp>
      <p:pic>
        <p:nvPicPr>
          <p:cNvPr id="8" name="Picture 7" descr="mr_mixeq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44" y="3795376"/>
            <a:ext cx="4433350" cy="685440"/>
          </a:xfrm>
          <a:prstGeom prst="rect">
            <a:avLst/>
          </a:prstGeom>
        </p:spPr>
      </p:pic>
      <p:pic>
        <p:nvPicPr>
          <p:cNvPr id="9" name="Picture 8" descr="mr_detecteq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44" y="3328908"/>
            <a:ext cx="3328168" cy="247495"/>
          </a:xfrm>
          <a:prstGeom prst="rect">
            <a:avLst/>
          </a:prstGeom>
        </p:spPr>
      </p:pic>
      <p:pic>
        <p:nvPicPr>
          <p:cNvPr id="10" name="Picture 9" descr="p_noroot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4" b="12256"/>
          <a:stretch/>
        </p:blipFill>
        <p:spPr>
          <a:xfrm>
            <a:off x="3955735" y="333697"/>
            <a:ext cx="3983355" cy="293733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573889" y="4480816"/>
            <a:ext cx="874889" cy="556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1889" y="3328908"/>
            <a:ext cx="2779889" cy="593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7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otvol_switch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8" t="2748" r="15056" b="3891"/>
          <a:stretch/>
        </p:blipFill>
        <p:spPr>
          <a:xfrm>
            <a:off x="1034095" y="1177315"/>
            <a:ext cx="3537976" cy="4830936"/>
          </a:xfrm>
          <a:prstGeom prst="rect">
            <a:avLst/>
          </a:prstGeom>
        </p:spPr>
      </p:pic>
      <p:pic>
        <p:nvPicPr>
          <p:cNvPr id="3" name="Picture 2" descr="coreprofi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6" t="51173" b="5655"/>
          <a:stretch/>
        </p:blipFill>
        <p:spPr>
          <a:xfrm>
            <a:off x="5213207" y="561207"/>
            <a:ext cx="3525599" cy="59660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51302" y="6364048"/>
            <a:ext cx="687950" cy="37046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276" y="4459512"/>
            <a:ext cx="18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 cores (mass)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68129" y="455188"/>
            <a:ext cx="50249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dirty="0" smtClean="0"/>
              <a:t>Detection is low near surface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55501" y="4430890"/>
            <a:ext cx="174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(volume)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4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otvol_switch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8" t="2748" r="15056" b="3891"/>
          <a:stretch/>
        </p:blipFill>
        <p:spPr>
          <a:xfrm>
            <a:off x="1034095" y="1177315"/>
            <a:ext cx="3537976" cy="4830936"/>
          </a:xfrm>
          <a:prstGeom prst="rect">
            <a:avLst/>
          </a:prstGeom>
        </p:spPr>
      </p:pic>
      <p:pic>
        <p:nvPicPr>
          <p:cNvPr id="3" name="Picture 2" descr="coreprofi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6" t="51173" b="5655"/>
          <a:stretch/>
        </p:blipFill>
        <p:spPr>
          <a:xfrm>
            <a:off x="5213207" y="561207"/>
            <a:ext cx="3525599" cy="59660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51302" y="6364048"/>
            <a:ext cx="687950" cy="37046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276" y="4459512"/>
            <a:ext cx="18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 cores (mass)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68129" y="455188"/>
            <a:ext cx="50249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dirty="0" smtClean="0"/>
              <a:t>Detection is low near surface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55501" y="4430890"/>
            <a:ext cx="174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(volume)</a:t>
            </a:r>
            <a:endParaRPr lang="en-US" dirty="0"/>
          </a:p>
        </p:txBody>
      </p:sp>
      <p:pic>
        <p:nvPicPr>
          <p:cNvPr id="10" name="Picture 9" descr="driface_roots_sbg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" t="60076" r="61238" b="5896"/>
          <a:stretch/>
        </p:blipFill>
        <p:spPr>
          <a:xfrm>
            <a:off x="28132" y="1693706"/>
            <a:ext cx="4611120" cy="36340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6444" y="2046111"/>
            <a:ext cx="172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Gray et al.,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42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1302" y="6364048"/>
            <a:ext cx="687950" cy="37046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rface_effec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r="8765"/>
          <a:stretch/>
        </p:blipFill>
        <p:spPr>
          <a:xfrm>
            <a:off x="2466141" y="1157134"/>
            <a:ext cx="3954415" cy="5090721"/>
          </a:xfrm>
          <a:prstGeom prst="rect">
            <a:avLst/>
          </a:prstGeom>
        </p:spPr>
      </p:pic>
      <p:pic>
        <p:nvPicPr>
          <p:cNvPr id="11" name="Picture 10" descr="mr_surfeq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9" y="6186023"/>
            <a:ext cx="6052848" cy="356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129" y="455188"/>
            <a:ext cx="6761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dirty="0" smtClean="0"/>
              <a:t>Detection is low near surface</a:t>
            </a:r>
          </a:p>
          <a:p>
            <a:r>
              <a:rPr lang="is-IS" sz="3200" dirty="0" smtClean="0"/>
              <a:t>…</a:t>
            </a:r>
            <a:r>
              <a:rPr lang="en-US" sz="3200" dirty="0" smtClean="0"/>
              <a:t>a</a:t>
            </a:r>
            <a:r>
              <a:rPr lang="is-IS" sz="3200" dirty="0" smtClean="0"/>
              <a:t>nd decreases </a:t>
            </a:r>
            <a:r>
              <a:rPr lang="is-IS" sz="3200" dirty="0" smtClean="0">
                <a:solidFill>
                  <a:srgbClr val="FF0000"/>
                </a:solidFill>
              </a:rPr>
              <a:t>predictably</a:t>
            </a:r>
            <a:r>
              <a:rPr lang="is-IS" sz="3200" dirty="0" smtClean="0"/>
              <a:t> with depth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122168" y="4977960"/>
            <a:ext cx="181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Bragg et al., 1983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9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1302" y="6364048"/>
            <a:ext cx="687950" cy="37046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rface_effec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r="8765"/>
          <a:stretch/>
        </p:blipFill>
        <p:spPr>
          <a:xfrm>
            <a:off x="2466141" y="635027"/>
            <a:ext cx="3954415" cy="5090721"/>
          </a:xfrm>
          <a:prstGeom prst="rect">
            <a:avLst/>
          </a:prstGeom>
        </p:spPr>
      </p:pic>
      <p:pic>
        <p:nvPicPr>
          <p:cNvPr id="11" name="Picture 10" descr="mr_surfeq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9" y="5635694"/>
            <a:ext cx="6052848" cy="356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129" y="455188"/>
            <a:ext cx="6761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dirty="0" smtClean="0"/>
              <a:t>Detection is low near surface</a:t>
            </a:r>
          </a:p>
          <a:p>
            <a:r>
              <a:rPr lang="is-IS" sz="3200" dirty="0" smtClean="0"/>
              <a:t>…</a:t>
            </a:r>
            <a:r>
              <a:rPr lang="en-US" sz="3200" dirty="0" smtClean="0"/>
              <a:t>a</a:t>
            </a:r>
            <a:r>
              <a:rPr lang="is-IS" sz="3200" dirty="0" smtClean="0"/>
              <a:t>nd decreases </a:t>
            </a:r>
            <a:r>
              <a:rPr lang="is-IS" sz="3200" dirty="0" smtClean="0">
                <a:solidFill>
                  <a:srgbClr val="FF0000"/>
                </a:solidFill>
              </a:rPr>
              <a:t>predictably</a:t>
            </a:r>
            <a:r>
              <a:rPr lang="is-IS" sz="3200" dirty="0" smtClean="0"/>
              <a:t> with depth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122168" y="4977960"/>
            <a:ext cx="181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Bragg et al., 1983</a:t>
            </a:r>
            <a:endParaRPr lang="en-US" dirty="0"/>
          </a:p>
        </p:txBody>
      </p:sp>
      <p:pic>
        <p:nvPicPr>
          <p:cNvPr id="8" name="Picture 7" descr="mr_eq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5" y="6092776"/>
            <a:ext cx="5660607" cy="400564"/>
          </a:xfrm>
          <a:prstGeom prst="rect">
            <a:avLst/>
          </a:prstGeom>
        </p:spPr>
      </p:pic>
      <p:pic>
        <p:nvPicPr>
          <p:cNvPr id="9" name="Picture 8" descr="mr_rand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68" y="6110050"/>
            <a:ext cx="1638943" cy="235908"/>
          </a:xfrm>
          <a:prstGeom prst="rect">
            <a:avLst/>
          </a:prstGeom>
        </p:spPr>
      </p:pic>
      <p:pic>
        <p:nvPicPr>
          <p:cNvPr id="10" name="Picture 9" descr="mr_resid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68" y="6359286"/>
            <a:ext cx="1347786" cy="268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85557" y="5997227"/>
            <a:ext cx="2870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,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098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fit-pea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0"/>
            <a:ext cx="5431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fit-2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0"/>
            <a:ext cx="5431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8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fit-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0"/>
            <a:ext cx="5431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9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-vs-co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0"/>
            <a:ext cx="390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8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t="32252" r="1197" b="164"/>
          <a:stretch/>
        </p:blipFill>
        <p:spPr>
          <a:xfrm>
            <a:off x="0" y="-19006"/>
            <a:ext cx="9158941" cy="6891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4213300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CC-licensed photo by Flickr user ‘~</a:t>
            </a:r>
            <a:r>
              <a:rPr lang="en-US" dirty="0" err="1" smtClean="0"/>
              <a:t>windys</a:t>
            </a:r>
            <a:r>
              <a:rPr lang="en-US" dirty="0" smtClean="0"/>
              <a:t>~’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6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G_0979.jpg"/>
          <p:cNvPicPr>
            <a:picLocks noChangeAspect="1"/>
          </p:cNvPicPr>
          <p:nvPr/>
        </p:nvPicPr>
        <p:blipFill rotWithShape="1"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2818"/>
          <a:stretch/>
        </p:blipFill>
        <p:spPr>
          <a:xfrm>
            <a:off x="1" y="0"/>
            <a:ext cx="923493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3395" y="0"/>
            <a:ext cx="711156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marL="285750" indent="-285750">
              <a:buFontTx/>
              <a:buChar char="•"/>
            </a:pPr>
            <a:r>
              <a:rPr lang="en-US" sz="2400" dirty="0" smtClean="0"/>
              <a:t>Statistical model </a:t>
            </a:r>
            <a:r>
              <a:rPr lang="en-US" sz="2400" dirty="0"/>
              <a:t>reconciles rhizotron and core data</a:t>
            </a:r>
          </a:p>
          <a:p>
            <a:pPr marL="285750" indent="-285750">
              <a:buFontTx/>
              <a:buChar char="•"/>
            </a:pPr>
            <a:r>
              <a:rPr lang="en-US" sz="2400" dirty="0"/>
              <a:t>Non-destructive sampling </a:t>
            </a:r>
            <a:endParaRPr lang="en-US" sz="2400" dirty="0" smtClean="0"/>
          </a:p>
          <a:p>
            <a:pPr marL="742950" lvl="1" indent="-285750">
              <a:buFontTx/>
              <a:buChar char="•"/>
            </a:pPr>
            <a:r>
              <a:rPr lang="en-US" sz="2400" dirty="0" smtClean="0"/>
              <a:t>allows </a:t>
            </a:r>
            <a:r>
              <a:rPr lang="en-US" sz="2400" dirty="0"/>
              <a:t>monitoring of detailed temporal dynamics </a:t>
            </a:r>
          </a:p>
          <a:p>
            <a:pPr marL="285750" indent="-285750">
              <a:buFontTx/>
              <a:buChar char="•"/>
            </a:pPr>
            <a:r>
              <a:rPr lang="en-US" sz="2400" dirty="0"/>
              <a:t>Defensible mass estimates from 2D images</a:t>
            </a:r>
            <a:r>
              <a:rPr lang="en-US" sz="2400" dirty="0" smtClean="0"/>
              <a:t>!</a:t>
            </a:r>
          </a:p>
          <a:p>
            <a:pPr marL="285750" indent="-285750">
              <a:buFontTx/>
              <a:buChar char="•"/>
            </a:pPr>
            <a:r>
              <a:rPr lang="en-US" sz="2400" dirty="0" smtClean="0"/>
              <a:t>Opens door to automation of the imaging process</a:t>
            </a:r>
            <a:endParaRPr lang="en-US" sz="2400" dirty="0"/>
          </a:p>
          <a:p>
            <a:r>
              <a:rPr lang="en-US" sz="2400" dirty="0"/>
              <a:t>----</a:t>
            </a:r>
            <a:r>
              <a:rPr lang="en-US" sz="2400" dirty="0" smtClean="0"/>
              <a:t>-</a:t>
            </a:r>
            <a:endParaRPr lang="en-US" sz="2400" dirty="0" smtClean="0"/>
          </a:p>
          <a:p>
            <a:r>
              <a:rPr lang="en-US" sz="2400" dirty="0" smtClean="0"/>
              <a:t>How </a:t>
            </a:r>
            <a:r>
              <a:rPr lang="en-US" sz="2400" dirty="0" smtClean="0"/>
              <a:t>to store soil carbon:</a:t>
            </a:r>
          </a:p>
          <a:p>
            <a:r>
              <a:rPr lang="en-US" sz="2400" dirty="0" smtClean="0"/>
              <a:t>[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r>
              <a:rPr lang="en-US" sz="2400" dirty="0" smtClean="0"/>
              <a:t>] High inputs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Perennials &gt;4x more root than corn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Standing root stock still increasing in year 6</a:t>
            </a:r>
          </a:p>
          <a:p>
            <a:r>
              <a:rPr lang="en-US" sz="2400" dirty="0" smtClean="0"/>
              <a:t> [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r>
              <a:rPr lang="en-US" sz="2400" dirty="0" smtClean="0"/>
              <a:t>] Physical protection</a:t>
            </a:r>
          </a:p>
          <a:p>
            <a:r>
              <a:rPr lang="en-US" sz="2400" dirty="0"/>
              <a:t>	~25% of roots are in </a:t>
            </a:r>
            <a:r>
              <a:rPr lang="en-US" sz="2400" dirty="0" smtClean="0"/>
              <a:t>deep </a:t>
            </a:r>
            <a:r>
              <a:rPr lang="en-US" sz="2400" dirty="0"/>
              <a:t>soil </a:t>
            </a:r>
            <a:r>
              <a:rPr lang="en-US" sz="2400" dirty="0" smtClean="0"/>
              <a:t>layers</a:t>
            </a:r>
          </a:p>
          <a:p>
            <a:r>
              <a:rPr lang="en-US" sz="2400" dirty="0" smtClean="0"/>
              <a:t>[</a:t>
            </a:r>
            <a:r>
              <a:rPr lang="en-US" sz="2400" dirty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r>
              <a:rPr lang="en-US" sz="2400" dirty="0" smtClean="0"/>
              <a:t>] </a:t>
            </a:r>
            <a:r>
              <a:rPr lang="en-US" sz="2400" dirty="0"/>
              <a:t>Low </a:t>
            </a:r>
            <a:r>
              <a:rPr lang="en-US" sz="2400" dirty="0" smtClean="0"/>
              <a:t>disturbance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No annual tillage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Resilient to a historic drought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44984" y="2404785"/>
            <a:ext cx="5467175" cy="13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49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" b="13231"/>
          <a:stretch/>
        </p:blipFill>
        <p:spPr>
          <a:xfrm rot="21411917" flipV="1">
            <a:off x="-342943" y="-307829"/>
            <a:ext cx="11350287" cy="7547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7647"/>
            <a:ext cx="7772400" cy="1755775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Molecular analysis shows taxonomic partitioning of root placement by depth in a prairie plant community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Christopher K. </a:t>
            </a:r>
            <a:r>
              <a:rPr lang="en-US" dirty="0" smtClean="0">
                <a:solidFill>
                  <a:schemeClr val="tx1"/>
                </a:solidFill>
              </a:rPr>
              <a:t>Black, </a:t>
            </a:r>
            <a:r>
              <a:rPr lang="en-US" dirty="0">
                <a:solidFill>
                  <a:schemeClr val="tx1"/>
                </a:solidFill>
              </a:rPr>
              <a:t>Scott A. </a:t>
            </a:r>
            <a:r>
              <a:rPr lang="en-US" dirty="0" err="1" smtClean="0">
                <a:solidFill>
                  <a:schemeClr val="tx1"/>
                </a:solidFill>
              </a:rPr>
              <a:t>Woolbright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Taylor L. </a:t>
            </a:r>
            <a:r>
              <a:rPr lang="en-US" dirty="0" smtClean="0">
                <a:solidFill>
                  <a:schemeClr val="tx1"/>
                </a:solidFill>
              </a:rPr>
              <a:t>Pederson, </a:t>
            </a:r>
            <a:r>
              <a:rPr lang="en-US" dirty="0">
                <a:solidFill>
                  <a:schemeClr val="tx1"/>
                </a:solidFill>
              </a:rPr>
              <a:t>Christopher R. </a:t>
            </a:r>
            <a:r>
              <a:rPr lang="en-US" dirty="0" err="1" smtClean="0">
                <a:solidFill>
                  <a:schemeClr val="tx1"/>
                </a:solidFill>
              </a:rPr>
              <a:t>Sligar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Evan H. </a:t>
            </a:r>
            <a:r>
              <a:rPr lang="en-US" dirty="0" err="1" smtClean="0">
                <a:solidFill>
                  <a:schemeClr val="tx1"/>
                </a:solidFill>
              </a:rPr>
              <a:t>DeLucia</a:t>
            </a:r>
            <a:r>
              <a:rPr lang="en-US" dirty="0" smtClean="0">
                <a:solidFill>
                  <a:schemeClr val="tx1"/>
                </a:solidFill>
                <a:effectLst/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50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NPGpp5-6-11x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8937" r="3186" b="4379"/>
          <a:stretch/>
        </p:blipFill>
        <p:spPr>
          <a:xfrm>
            <a:off x="190501" y="641107"/>
            <a:ext cx="8953500" cy="5622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57" y="1270571"/>
            <a:ext cx="465335" cy="13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3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aver-trnec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6958"/>
            <a:ext cx="5830623" cy="4591042"/>
          </a:xfrm>
          <a:prstGeom prst="rect">
            <a:avLst/>
          </a:prstGeom>
        </p:spPr>
      </p:pic>
      <p:pic>
        <p:nvPicPr>
          <p:cNvPr id="3" name="Picture 2" descr="weaver-tren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42" y="0"/>
            <a:ext cx="4825458" cy="5226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4015" y="6182693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J.E. </a:t>
            </a:r>
            <a:r>
              <a:rPr lang="en-US" dirty="0" smtClean="0"/>
              <a:t>Weaver, 1919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53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" t="2498" r="31045" b="-1183"/>
          <a:stretch/>
        </p:blipFill>
        <p:spPr>
          <a:xfrm rot="5400000">
            <a:off x="1323874" y="-510617"/>
            <a:ext cx="6750255" cy="78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4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344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3" t="16050" r="26410" b="10857"/>
          <a:stretch/>
        </p:blipFill>
        <p:spPr>
          <a:xfrm rot="5400000">
            <a:off x="6368818" y="298427"/>
            <a:ext cx="1987059" cy="3309306"/>
          </a:xfrm>
          <a:prstGeom prst="rect">
            <a:avLst/>
          </a:prstGeom>
        </p:spPr>
      </p:pic>
      <p:pic>
        <p:nvPicPr>
          <p:cNvPr id="4" name="Picture 3" descr="IMG_2006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" t="22776" r="31045" b="-1184"/>
          <a:stretch/>
        </p:blipFill>
        <p:spPr>
          <a:xfrm rot="5400000">
            <a:off x="117940" y="256439"/>
            <a:ext cx="2832345" cy="2632669"/>
          </a:xfrm>
          <a:prstGeom prst="rect">
            <a:avLst/>
          </a:prstGeom>
        </p:spPr>
      </p:pic>
      <p:pic>
        <p:nvPicPr>
          <p:cNvPr id="5" name="Picture 4" descr="IMG_344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r="18210" b="29630"/>
          <a:stretch/>
        </p:blipFill>
        <p:spPr>
          <a:xfrm rot="5400000">
            <a:off x="3018268" y="565847"/>
            <a:ext cx="2832346" cy="2013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3431" y="3471335"/>
            <a:ext cx="3723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icrofluidic PCR targeting ITS region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Fluidigm</a:t>
            </a:r>
            <a:r>
              <a:rPr lang="en-US" dirty="0" smtClean="0"/>
              <a:t>; Access Array)</a:t>
            </a:r>
          </a:p>
          <a:p>
            <a:r>
              <a:rPr lang="en-US" dirty="0" smtClean="0"/>
              <a:t>Mark Band, Carver </a:t>
            </a:r>
            <a:r>
              <a:rPr lang="en-US" dirty="0"/>
              <a:t>C</a:t>
            </a:r>
            <a:r>
              <a:rPr lang="en-US" dirty="0" smtClean="0"/>
              <a:t>enter</a:t>
            </a:r>
          </a:p>
        </p:txBody>
      </p:sp>
      <p:cxnSp>
        <p:nvCxnSpPr>
          <p:cNvPr id="8" name="Straight Arrow Connector 7"/>
          <p:cNvCxnSpPr>
            <a:stCxn id="4" idx="0"/>
            <a:endCxn id="5" idx="2"/>
          </p:cNvCxnSpPr>
          <p:nvPr/>
        </p:nvCxnSpPr>
        <p:spPr>
          <a:xfrm flipV="1">
            <a:off x="2850447" y="1572773"/>
            <a:ext cx="57706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3"/>
          </p:cNvCxnSpPr>
          <p:nvPr/>
        </p:nvCxnSpPr>
        <p:spPr>
          <a:xfrm>
            <a:off x="7362348" y="2946610"/>
            <a:ext cx="0" cy="524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1"/>
            <a:endCxn id="17" idx="3"/>
          </p:cNvCxnSpPr>
          <p:nvPr/>
        </p:nvCxnSpPr>
        <p:spPr>
          <a:xfrm flipH="1">
            <a:off x="3881813" y="3933000"/>
            <a:ext cx="14116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4692" y="3471335"/>
            <a:ext cx="3637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High-throughput sequencing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Illumina</a:t>
            </a:r>
            <a:r>
              <a:rPr lang="en-US" dirty="0" smtClean="0"/>
              <a:t>; </a:t>
            </a:r>
            <a:r>
              <a:rPr lang="en-US" dirty="0" err="1" smtClean="0"/>
              <a:t>MiSeq</a:t>
            </a:r>
            <a:r>
              <a:rPr lang="en-US" dirty="0" smtClean="0"/>
              <a:t> 2x300)</a:t>
            </a:r>
          </a:p>
          <a:p>
            <a:r>
              <a:rPr lang="en-US" dirty="0" smtClean="0"/>
              <a:t>Alvaro Hernandez, W.M. Keck Center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94301" y="5974222"/>
            <a:ext cx="406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sequences against full </a:t>
            </a:r>
            <a:r>
              <a:rPr lang="en-US" dirty="0" err="1" smtClean="0"/>
              <a:t>nt</a:t>
            </a:r>
            <a:r>
              <a:rPr lang="en-US" dirty="0" smtClean="0"/>
              <a:t> database</a:t>
            </a:r>
          </a:p>
          <a:p>
            <a:r>
              <a:rPr lang="en-US" dirty="0" smtClean="0"/>
              <a:t>(BLAST, full </a:t>
            </a:r>
            <a:r>
              <a:rPr lang="en-US" dirty="0" err="1" smtClean="0"/>
              <a:t>nt</a:t>
            </a:r>
            <a:r>
              <a:rPr lang="en-US" dirty="0" smtClean="0"/>
              <a:t> database)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2216" y="4867111"/>
            <a:ext cx="279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Filtering &amp; chimera removal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81040" y="5503333"/>
            <a:ext cx="273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 ITS2 variable region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050851" y="5502111"/>
            <a:ext cx="183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Collapse by taxon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29" idx="0"/>
          </p:cNvCxnSpPr>
          <p:nvPr/>
        </p:nvCxnSpPr>
        <p:spPr>
          <a:xfrm>
            <a:off x="1481040" y="4394665"/>
            <a:ext cx="0" cy="472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485218" y="4763446"/>
            <a:ext cx="22878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taxa-by-sample matrix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679297" y="5103334"/>
            <a:ext cx="230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 read counts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2216" y="3344333"/>
            <a:ext cx="8833248" cy="1234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Elbow Connector 69"/>
          <p:cNvCxnSpPr>
            <a:stCxn id="28" idx="3"/>
            <a:endCxn id="32" idx="2"/>
          </p:cNvCxnSpPr>
          <p:nvPr/>
        </p:nvCxnSpPr>
        <p:spPr>
          <a:xfrm flipV="1">
            <a:off x="7155216" y="5871443"/>
            <a:ext cx="812338" cy="42594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2" idx="1"/>
            <a:endCxn id="61" idx="2"/>
          </p:cNvCxnSpPr>
          <p:nvPr/>
        </p:nvCxnSpPr>
        <p:spPr>
          <a:xfrm rot="10800000">
            <a:off x="6831229" y="5472667"/>
            <a:ext cx="219623" cy="2141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endCxn id="31" idx="1"/>
          </p:cNvCxnSpPr>
          <p:nvPr/>
        </p:nvCxnSpPr>
        <p:spPr>
          <a:xfrm>
            <a:off x="592667" y="5236443"/>
            <a:ext cx="888373" cy="451556"/>
          </a:xfrm>
          <a:prstGeom prst="bentConnector3">
            <a:avLst>
              <a:gd name="adj1" fmla="val -82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endCxn id="3" idx="1"/>
          </p:cNvCxnSpPr>
          <p:nvPr/>
        </p:nvCxnSpPr>
        <p:spPr>
          <a:xfrm>
            <a:off x="5441367" y="550333"/>
            <a:ext cx="1920981" cy="409218"/>
          </a:xfrm>
          <a:prstGeom prst="bentConnector4">
            <a:avLst>
              <a:gd name="adj1" fmla="val 24140"/>
              <a:gd name="adj2" fmla="val -17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28" idx="1"/>
          </p:cNvCxnSpPr>
          <p:nvPr/>
        </p:nvCxnSpPr>
        <p:spPr>
          <a:xfrm>
            <a:off x="2398889" y="5872665"/>
            <a:ext cx="695412" cy="424723"/>
          </a:xfrm>
          <a:prstGeom prst="bentConnector3">
            <a:avLst>
              <a:gd name="adj1" fmla="val -72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61" idx="1"/>
            <a:endCxn id="60" idx="2"/>
          </p:cNvCxnSpPr>
          <p:nvPr/>
        </p:nvCxnSpPr>
        <p:spPr>
          <a:xfrm rot="10800000">
            <a:off x="4629121" y="5132778"/>
            <a:ext cx="1050176" cy="15522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59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bg_genbloc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8069" y="1552422"/>
            <a:ext cx="97409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Poaceae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68069" y="1147808"/>
            <a:ext cx="1569938" cy="36933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Dicots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09437" y="970264"/>
            <a:ext cx="458632" cy="37046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6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mily_dep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s_text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5" b="49382"/>
          <a:stretch/>
        </p:blipFill>
        <p:spPr>
          <a:xfrm>
            <a:off x="0" y="1382889"/>
            <a:ext cx="3482761" cy="4741334"/>
          </a:xfrm>
          <a:prstGeom prst="rect">
            <a:avLst/>
          </a:prstGeom>
        </p:spPr>
      </p:pic>
      <p:pic>
        <p:nvPicPr>
          <p:cNvPr id="3" name="Picture 2" descr="family_dept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58" y="1382889"/>
            <a:ext cx="5512741" cy="41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0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din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111" y="691444"/>
            <a:ext cx="925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Grass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Forb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Legume</a:t>
            </a:r>
          </a:p>
          <a:p>
            <a:r>
              <a:rPr lang="en-US" dirty="0"/>
              <a:t>O</a:t>
            </a:r>
            <a:r>
              <a:rPr lang="en-US" dirty="0" smtClean="0"/>
              <a:t>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7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t="32252" r="1197" b="164"/>
          <a:stretch/>
        </p:blipFill>
        <p:spPr>
          <a:xfrm>
            <a:off x="0" y="-19006"/>
            <a:ext cx="9158941" cy="6891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4213300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CC-licensed photo by Flickr user ‘~</a:t>
            </a:r>
            <a:r>
              <a:rPr lang="en-US" dirty="0" err="1" smtClean="0"/>
              <a:t>windys</a:t>
            </a:r>
            <a:r>
              <a:rPr lang="en-US" dirty="0" smtClean="0"/>
              <a:t>~’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516" y="231398"/>
            <a:ext cx="7623038" cy="12003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Central question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a warmer, higher-CO2 Midwest, </a:t>
            </a:r>
          </a:p>
          <a:p>
            <a:r>
              <a:rPr lang="en-US" dirty="0"/>
              <a:t>	</a:t>
            </a:r>
            <a:r>
              <a:rPr lang="en-US" dirty="0" smtClean="0"/>
              <a:t>how will the mass, placement, and chemical &amp; taxonomic makeup of roots </a:t>
            </a:r>
          </a:p>
          <a:p>
            <a:r>
              <a:rPr lang="en-US" dirty="0"/>
              <a:t>	</a:t>
            </a:r>
            <a:r>
              <a:rPr lang="en-US" dirty="0" smtClean="0"/>
              <a:t>affect the trajectory of belowground C storage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7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occur_obs_exp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6" t="53712"/>
          <a:stretch/>
        </p:blipFill>
        <p:spPr>
          <a:xfrm>
            <a:off x="234447" y="514451"/>
            <a:ext cx="8664221" cy="59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occur_effe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9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49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" b="13231"/>
          <a:stretch/>
        </p:blipFill>
        <p:spPr>
          <a:xfrm rot="21411917" flipV="1">
            <a:off x="-342943" y="-307829"/>
            <a:ext cx="11350287" cy="75477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6878" y="3707383"/>
            <a:ext cx="8020345" cy="2862323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•   Highly parallel PCR + sequencing = easy root ID</a:t>
            </a:r>
          </a:p>
          <a:p>
            <a:r>
              <a:rPr lang="en-US" dirty="0"/>
              <a:t>	</a:t>
            </a:r>
            <a:r>
              <a:rPr lang="en-US" dirty="0" smtClean="0"/>
              <a:t>- Taxonomic resolution of </a:t>
            </a:r>
            <a:r>
              <a:rPr lang="en-US" i="1" dirty="0" smtClean="0"/>
              <a:t>ITS2</a:t>
            </a:r>
            <a:r>
              <a:rPr lang="en-US" dirty="0" smtClean="0"/>
              <a:t> not a big limitation for this system,</a:t>
            </a:r>
          </a:p>
          <a:p>
            <a:r>
              <a:rPr lang="en-US" dirty="0" smtClean="0"/>
              <a:t>		but could probably be improved with a localized database.</a:t>
            </a:r>
            <a:endParaRPr lang="en-US" dirty="0" smtClean="0"/>
          </a:p>
          <a:p>
            <a:pPr marL="285750" indent="-285750">
              <a:buFontTx/>
              <a:buChar char="•"/>
            </a:pPr>
            <a:r>
              <a:rPr lang="en-US" dirty="0" smtClean="0"/>
              <a:t>Grass roots probably contribute less </a:t>
            </a:r>
            <a:r>
              <a:rPr lang="en-US" i="1" dirty="0" smtClean="0"/>
              <a:t>mass </a:t>
            </a:r>
            <a:r>
              <a:rPr lang="en-US" dirty="0" smtClean="0"/>
              <a:t>to total</a:t>
            </a:r>
            <a:r>
              <a:rPr lang="en-US" i="1" dirty="0" smtClean="0"/>
              <a:t> </a:t>
            </a:r>
            <a:r>
              <a:rPr lang="en-US" dirty="0" smtClean="0"/>
              <a:t>than expected</a:t>
            </a:r>
          </a:p>
          <a:p>
            <a:pPr lvl="1"/>
            <a:r>
              <a:rPr lang="en-US" dirty="0" smtClean="0"/>
              <a:t>- But need species-specific yields to quantify this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Grasses appear to have distinct ecological role &amp; occupy different spatial niche</a:t>
            </a:r>
          </a:p>
          <a:p>
            <a:pPr lvl="1"/>
            <a:r>
              <a:rPr lang="en-US" dirty="0" smtClean="0"/>
              <a:t>- Deeper </a:t>
            </a:r>
            <a:r>
              <a:rPr lang="en-US" dirty="0"/>
              <a:t>rooting = more reliable water access, but probably less N access </a:t>
            </a:r>
          </a:p>
          <a:p>
            <a:pPr lvl="1"/>
            <a:r>
              <a:rPr lang="en-US" dirty="0" smtClean="0"/>
              <a:t>- If grass roots decompose slower, deep placement good for stable C storage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Most other functional types co-occur randomly or </a:t>
            </a:r>
            <a:r>
              <a:rPr lang="en-US" dirty="0" err="1" smtClean="0"/>
              <a:t>overdispersed</a:t>
            </a:r>
            <a:endParaRPr lang="en-US" dirty="0"/>
          </a:p>
          <a:p>
            <a:pPr lvl="1"/>
            <a:r>
              <a:rPr lang="en-US" dirty="0" smtClean="0"/>
              <a:t>- Reasonable? System was</a:t>
            </a:r>
            <a:r>
              <a:rPr lang="en-US" i="1" dirty="0" smtClean="0"/>
              <a:t> </a:t>
            </a:r>
            <a:r>
              <a:rPr lang="en-US" dirty="0" smtClean="0"/>
              <a:t>planted homogeneously on a rich, even soil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54541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t="32252" r="1197" b="164"/>
          <a:stretch/>
        </p:blipFill>
        <p:spPr>
          <a:xfrm>
            <a:off x="0" y="-19006"/>
            <a:ext cx="9158941" cy="6891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055" y="742775"/>
            <a:ext cx="6281775" cy="286232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Climate change + current </a:t>
            </a:r>
            <a:r>
              <a:rPr lang="en-US" dirty="0" err="1" smtClean="0"/>
              <a:t>ag</a:t>
            </a:r>
            <a:r>
              <a:rPr lang="en-US" dirty="0" smtClean="0"/>
              <a:t> practice = bad news</a:t>
            </a:r>
          </a:p>
          <a:p>
            <a:r>
              <a:rPr lang="en-US" dirty="0" smtClean="0"/>
              <a:t>Perennial grasses appear to have potential to build soil C</a:t>
            </a:r>
          </a:p>
          <a:p>
            <a:endParaRPr lang="en-US" dirty="0" smtClean="0"/>
          </a:p>
          <a:p>
            <a:r>
              <a:rPr lang="en-US" dirty="0" smtClean="0"/>
              <a:t>Open questions:</a:t>
            </a:r>
          </a:p>
          <a:p>
            <a:r>
              <a:rPr lang="en-US" dirty="0"/>
              <a:t>	</a:t>
            </a:r>
            <a:r>
              <a:rPr lang="en-US" dirty="0" smtClean="0"/>
              <a:t>Turnover time?</a:t>
            </a:r>
          </a:p>
          <a:p>
            <a:r>
              <a:rPr lang="en-US" dirty="0"/>
              <a:t>	</a:t>
            </a:r>
            <a:r>
              <a:rPr lang="en-US" dirty="0" smtClean="0"/>
              <a:t>Grass responses to climate change</a:t>
            </a:r>
          </a:p>
          <a:p>
            <a:endParaRPr lang="en-US" dirty="0" smtClean="0"/>
          </a:p>
          <a:p>
            <a:r>
              <a:rPr lang="en-US" dirty="0" smtClean="0"/>
              <a:t>POLICY: </a:t>
            </a:r>
          </a:p>
          <a:p>
            <a:r>
              <a:rPr lang="en-US" dirty="0"/>
              <a:t>	</a:t>
            </a:r>
            <a:r>
              <a:rPr lang="en-US" dirty="0" smtClean="0"/>
              <a:t>Perennials have long establishment lag 	</a:t>
            </a:r>
          </a:p>
          <a:p>
            <a:r>
              <a:rPr lang="en-US" dirty="0"/>
              <a:t>	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/>
              <a:t>Land managers need stable, long-term policy/conditions.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9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evBb9zW4AEkjc3.jpg-larg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r="4809"/>
          <a:stretch/>
        </p:blipFill>
        <p:spPr>
          <a:xfrm>
            <a:off x="0" y="0"/>
            <a:ext cx="9144000" cy="686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7815" y="992855"/>
            <a:ext cx="2150574" cy="230832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Committee</a:t>
            </a:r>
          </a:p>
          <a:p>
            <a:pPr algn="ctr"/>
            <a:r>
              <a:rPr lang="en-US" dirty="0" smtClean="0"/>
              <a:t>Evan </a:t>
            </a:r>
            <a:r>
              <a:rPr lang="en-US" dirty="0" err="1" smtClean="0"/>
              <a:t>DeLucia</a:t>
            </a:r>
            <a:endParaRPr lang="en-US" dirty="0" smtClean="0"/>
          </a:p>
          <a:p>
            <a:pPr algn="ctr"/>
            <a:r>
              <a:rPr lang="en-US" dirty="0" smtClean="0"/>
              <a:t>Carl </a:t>
            </a:r>
            <a:r>
              <a:rPr lang="en-US" dirty="0" err="1" smtClean="0"/>
              <a:t>Bernacchi</a:t>
            </a:r>
            <a:endParaRPr lang="en-US" dirty="0" smtClean="0"/>
          </a:p>
          <a:p>
            <a:pPr algn="ctr"/>
            <a:r>
              <a:rPr lang="en-US" dirty="0" smtClean="0"/>
              <a:t>Sarah Davis</a:t>
            </a:r>
          </a:p>
          <a:p>
            <a:pPr algn="ctr"/>
            <a:r>
              <a:rPr lang="en-US" dirty="0" smtClean="0"/>
              <a:t>Andrew Leakey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Committee Emeritus</a:t>
            </a:r>
          </a:p>
          <a:p>
            <a:pPr algn="ctr"/>
            <a:r>
              <a:rPr lang="en-US" dirty="0" smtClean="0"/>
              <a:t>Mark David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85163" y="992879"/>
            <a:ext cx="2989384" cy="14773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Funding</a:t>
            </a:r>
          </a:p>
          <a:p>
            <a:pPr algn="ctr"/>
            <a:r>
              <a:rPr lang="en-US" dirty="0" smtClean="0"/>
              <a:t>Energy </a:t>
            </a:r>
            <a:r>
              <a:rPr lang="en-US" dirty="0"/>
              <a:t>B</a:t>
            </a:r>
            <a:r>
              <a:rPr lang="en-US" dirty="0" smtClean="0"/>
              <a:t>iosciences Institute</a:t>
            </a:r>
          </a:p>
          <a:p>
            <a:pPr algn="ctr"/>
            <a:r>
              <a:rPr lang="en-US" dirty="0" smtClean="0"/>
              <a:t>DOE/NICCR</a:t>
            </a:r>
          </a:p>
          <a:p>
            <a:pPr algn="ctr"/>
            <a:r>
              <a:rPr lang="en-US" dirty="0" err="1" smtClean="0"/>
              <a:t>Laughnan</a:t>
            </a:r>
            <a:r>
              <a:rPr lang="en-US" dirty="0" smtClean="0"/>
              <a:t> award</a:t>
            </a:r>
            <a:endParaRPr lang="en-US" dirty="0"/>
          </a:p>
          <a:p>
            <a:pPr algn="ctr"/>
            <a:r>
              <a:rPr lang="en-US" dirty="0" smtClean="0"/>
              <a:t>IGB Fellows fund (</a:t>
            </a:r>
            <a:r>
              <a:rPr lang="en-US" dirty="0" err="1" smtClean="0"/>
              <a:t>Woolbright</a:t>
            </a:r>
            <a:r>
              <a:rPr lang="en-US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6455" y="992879"/>
            <a:ext cx="2260580" cy="230832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Sanity </a:t>
            </a:r>
            <a:r>
              <a:rPr lang="en-US" b="1" dirty="0" smtClean="0"/>
              <a:t>preservation</a:t>
            </a:r>
          </a:p>
          <a:p>
            <a:pPr algn="ctr"/>
            <a:r>
              <a:rPr lang="en-US" dirty="0" smtClean="0"/>
              <a:t>The entire </a:t>
            </a:r>
            <a:r>
              <a:rPr lang="en-US" dirty="0" err="1" smtClean="0"/>
              <a:t>DeLucia</a:t>
            </a:r>
            <a:r>
              <a:rPr lang="en-US" dirty="0" smtClean="0"/>
              <a:t> lab</a:t>
            </a:r>
            <a:endParaRPr lang="en-US" dirty="0" smtClean="0"/>
          </a:p>
          <a:p>
            <a:pPr algn="ctr"/>
            <a:r>
              <a:rPr lang="en-US" dirty="0" smtClean="0"/>
              <a:t>Anna Locke</a:t>
            </a:r>
          </a:p>
          <a:p>
            <a:pPr algn="ctr"/>
            <a:r>
              <a:rPr lang="en-US" dirty="0" smtClean="0"/>
              <a:t>Cody </a:t>
            </a:r>
            <a:r>
              <a:rPr lang="en-US" dirty="0" err="1" smtClean="0"/>
              <a:t>Markelz</a:t>
            </a:r>
            <a:endParaRPr lang="en-US" dirty="0"/>
          </a:p>
          <a:p>
            <a:pPr algn="ctr"/>
            <a:r>
              <a:rPr lang="en-US" dirty="0" smtClean="0"/>
              <a:t>Jesse Miller</a:t>
            </a:r>
          </a:p>
          <a:p>
            <a:pPr algn="ctr"/>
            <a:r>
              <a:rPr lang="en-US" dirty="0" smtClean="0"/>
              <a:t>Liz Olney</a:t>
            </a:r>
          </a:p>
          <a:p>
            <a:pPr algn="ctr"/>
            <a:r>
              <a:rPr lang="en-US" dirty="0" smtClean="0"/>
              <a:t>Matt &amp; Angie Isaacs</a:t>
            </a:r>
          </a:p>
          <a:p>
            <a:pPr algn="ctr"/>
            <a:r>
              <a:rPr lang="en-US" dirty="0" smtClean="0"/>
              <a:t>Flying Machine Coffee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22134" y="3427740"/>
            <a:ext cx="3321530" cy="64633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All credit not otherwise assigned</a:t>
            </a:r>
            <a:endParaRPr lang="en-US" dirty="0" smtClean="0"/>
          </a:p>
          <a:p>
            <a:r>
              <a:rPr lang="en-US" dirty="0" smtClean="0"/>
              <a:t>Laurel </a:t>
            </a:r>
            <a:r>
              <a:rPr lang="en-US" dirty="0" err="1" smtClean="0"/>
              <a:t>Brehm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33673" y="4675909"/>
            <a:ext cx="4047803" cy="175432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onaco"/>
                <a:cs typeface="Monaco"/>
              </a:rPr>
              <a:t>TRACED BY</a:t>
            </a:r>
          </a:p>
          <a:p>
            <a:r>
              <a:rPr lang="en-US" dirty="0" smtClean="0">
                <a:latin typeface="Monaco"/>
                <a:cs typeface="Monaco"/>
              </a:rPr>
              <a:t>	Chris </a:t>
            </a:r>
            <a:r>
              <a:rPr lang="en-US" dirty="0" err="1" smtClean="0">
                <a:latin typeface="Monaco"/>
                <a:cs typeface="Monaco"/>
              </a:rPr>
              <a:t>Sligar</a:t>
            </a:r>
            <a:endParaRPr lang="en-US" dirty="0" smtClean="0">
              <a:latin typeface="Monaco"/>
              <a:cs typeface="Monaco"/>
            </a:endParaRPr>
          </a:p>
          <a:p>
            <a:r>
              <a:rPr lang="en-US" b="1" dirty="0" smtClean="0">
                <a:latin typeface="Monaco"/>
                <a:cs typeface="Monaco"/>
              </a:rPr>
              <a:t>ANY ROOTS? </a:t>
            </a:r>
          </a:p>
          <a:p>
            <a:r>
              <a:rPr lang="en-US" dirty="0" smtClean="0">
                <a:latin typeface="Monaco"/>
                <a:cs typeface="Monaco"/>
              </a:rPr>
              <a:t>	no</a:t>
            </a:r>
          </a:p>
          <a:p>
            <a:r>
              <a:rPr lang="en-US" b="1" dirty="0" smtClean="0">
                <a:latin typeface="Monaco"/>
                <a:cs typeface="Monaco"/>
              </a:rPr>
              <a:t>NOTES</a:t>
            </a:r>
          </a:p>
          <a:p>
            <a:r>
              <a:rPr lang="en-US" i="1" dirty="0" smtClean="0">
                <a:latin typeface="Monaco"/>
                <a:cs typeface="Monaco"/>
              </a:rPr>
              <a:t>	</a:t>
            </a:r>
            <a:r>
              <a:rPr lang="en-US" i="1" dirty="0" err="1" smtClean="0">
                <a:latin typeface="Monaco"/>
                <a:cs typeface="Monaco"/>
              </a:rPr>
              <a:t>Ornithorhynchus</a:t>
            </a:r>
            <a:r>
              <a:rPr lang="en-US" i="1" dirty="0" smtClean="0">
                <a:latin typeface="Monaco"/>
                <a:cs typeface="Monaco"/>
              </a:rPr>
              <a:t> </a:t>
            </a:r>
            <a:r>
              <a:rPr lang="en-US" i="1" dirty="0" err="1" smtClean="0">
                <a:latin typeface="Monaco"/>
                <a:cs typeface="Monaco"/>
              </a:rPr>
              <a:t>xylocopa</a:t>
            </a:r>
            <a:endParaRPr lang="en-US" i="1" dirty="0">
              <a:latin typeface="Monaco"/>
              <a:cs typeface="Monac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0362" y="184756"/>
            <a:ext cx="1656673" cy="64633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Thanks!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422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3352800"/>
            <a:ext cx="1422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tface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2798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f_resp_observ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5327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3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Plot 1 thermocouples, summer 2011</a:t>
            </a:r>
            <a:endParaRPr lang="en-US" dirty="0"/>
          </a:p>
        </p:txBody>
      </p:sp>
      <p:pic>
        <p:nvPicPr>
          <p:cNvPr id="4" name="Content Placeholder 3" descr="plot1.png"/>
          <p:cNvPicPr>
            <a:picLocks noGrp="1" noChangeAspect="1"/>
          </p:cNvPicPr>
          <p:nvPr>
            <p:ph idx="1"/>
          </p:nvPr>
        </p:nvPicPr>
        <p:blipFill>
          <a:blip r:embed="rId3"/>
          <a:srcRect l="-784" t="10583" r="3459" b="1137"/>
          <a:stretch>
            <a:fillRect/>
          </a:stretch>
        </p:blipFill>
        <p:spPr>
          <a:xfrm>
            <a:off x="1438707" y="1243276"/>
            <a:ext cx="6189990" cy="5614724"/>
          </a:xfrm>
        </p:spPr>
      </p:pic>
    </p:spTree>
    <p:extLst>
      <p:ext uri="{BB962C8B-B14F-4D97-AF65-F5344CB8AC3E}">
        <p14:creationId xmlns:p14="http://schemas.microsoft.com/office/powerpoint/2010/main" val="165240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1-ring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96" y="755411"/>
            <a:ext cx="7197725" cy="52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t="32252" r="1197" b="164"/>
          <a:stretch/>
        </p:blipFill>
        <p:spPr>
          <a:xfrm>
            <a:off x="0" y="-19006"/>
            <a:ext cx="9158941" cy="6891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4213300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CC-licensed photo by Flickr user ‘~</a:t>
            </a:r>
            <a:r>
              <a:rPr lang="en-US" dirty="0" err="1" smtClean="0"/>
              <a:t>windys</a:t>
            </a:r>
            <a:r>
              <a:rPr lang="en-US" dirty="0" smtClean="0"/>
              <a:t>~’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516" y="231398"/>
            <a:ext cx="7623038" cy="258532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Central question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a warmer, higher-CO2 Midwest, </a:t>
            </a:r>
          </a:p>
          <a:p>
            <a:r>
              <a:rPr lang="en-US" dirty="0"/>
              <a:t>	</a:t>
            </a:r>
            <a:r>
              <a:rPr lang="en-US" dirty="0" smtClean="0"/>
              <a:t>how will the mass, placement, and chemical &amp; taxonomic makeup of roots </a:t>
            </a:r>
          </a:p>
          <a:p>
            <a:r>
              <a:rPr lang="en-US" dirty="0"/>
              <a:t>	</a:t>
            </a:r>
            <a:r>
              <a:rPr lang="en-US" dirty="0" smtClean="0"/>
              <a:t>affect the trajectory of belowground C storage?</a:t>
            </a:r>
          </a:p>
          <a:p>
            <a:endParaRPr lang="en-US" dirty="0" smtClean="0"/>
          </a:p>
          <a:p>
            <a:r>
              <a:rPr lang="en-US" b="1" dirty="0" smtClean="0"/>
              <a:t>Three facets of belowground C storage:</a:t>
            </a:r>
          </a:p>
          <a:p>
            <a:r>
              <a:rPr lang="en-US" dirty="0"/>
              <a:t>	</a:t>
            </a:r>
            <a:r>
              <a:rPr lang="en-US" dirty="0" smtClean="0"/>
              <a:t>Projections of business as usual: Environmental controls on C loss rates</a:t>
            </a:r>
          </a:p>
          <a:p>
            <a:r>
              <a:rPr lang="en-US" dirty="0"/>
              <a:t>	</a:t>
            </a:r>
            <a:r>
              <a:rPr lang="en-US" dirty="0" smtClean="0"/>
              <a:t>High-yield perennial grasses: Where is C input placed?</a:t>
            </a:r>
          </a:p>
          <a:p>
            <a:r>
              <a:rPr lang="en-US" dirty="0"/>
              <a:t>	L</a:t>
            </a:r>
            <a:r>
              <a:rPr lang="en-US" dirty="0" smtClean="0"/>
              <a:t>ow-input high-diversity prairie restoration: Who is placing the C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3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ntury-c-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9478" y="-1178235"/>
            <a:ext cx="6653924" cy="919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9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0" y="3124200"/>
            <a:ext cx="155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Rhizo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4763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l_2012_mixdi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12898" r="1580" b="13683"/>
          <a:stretch/>
        </p:blipFill>
        <p:spPr>
          <a:xfrm>
            <a:off x="226793" y="0"/>
            <a:ext cx="8799558" cy="675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5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r_surfe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2" y="3699307"/>
            <a:ext cx="8204200" cy="48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792" y="211694"/>
            <a:ext cx="1928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Full model</a:t>
            </a:r>
            <a:endParaRPr lang="en-US" sz="3200" dirty="0"/>
          </a:p>
        </p:txBody>
      </p:sp>
      <p:pic>
        <p:nvPicPr>
          <p:cNvPr id="4" name="Picture 3" descr="mr_mixeq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3" y="984705"/>
            <a:ext cx="8953500" cy="1384300"/>
          </a:xfrm>
          <a:prstGeom prst="rect">
            <a:avLst/>
          </a:prstGeom>
        </p:spPr>
      </p:pic>
      <p:pic>
        <p:nvPicPr>
          <p:cNvPr id="5" name="Picture 4" descr="mr_detecteq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2" y="2870173"/>
            <a:ext cx="6489700" cy="482600"/>
          </a:xfrm>
          <a:prstGeom prst="rect">
            <a:avLst/>
          </a:prstGeom>
        </p:spPr>
      </p:pic>
      <p:pic>
        <p:nvPicPr>
          <p:cNvPr id="9" name="Picture 8" descr="mr_eq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2" y="4453466"/>
            <a:ext cx="6819900" cy="482600"/>
          </a:xfrm>
          <a:prstGeom prst="rect">
            <a:avLst/>
          </a:prstGeom>
        </p:spPr>
      </p:pic>
      <p:pic>
        <p:nvPicPr>
          <p:cNvPr id="10" name="Picture 9" descr="mr_rand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8" y="5085161"/>
            <a:ext cx="3352800" cy="482600"/>
          </a:xfrm>
          <a:prstGeom prst="rect">
            <a:avLst/>
          </a:prstGeom>
        </p:spPr>
      </p:pic>
      <p:pic>
        <p:nvPicPr>
          <p:cNvPr id="11" name="Picture 10" descr="mr_resid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6" y="5802711"/>
            <a:ext cx="2362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9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4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pic>
        <p:nvPicPr>
          <p:cNvPr id="2" name="Picture 1" descr="IMG_0399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1"/>
          <a:stretch/>
        </p:blipFill>
        <p:spPr>
          <a:xfrm>
            <a:off x="0" y="0"/>
            <a:ext cx="435237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80942" y="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Photos: Mike Masters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1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N22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29453" y="27032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Mike Masters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fit-obsvsp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0"/>
            <a:ext cx="697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7000"/>
            <a:ext cx="8534400" cy="660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8495" y="6355834"/>
            <a:ext cx="241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Eoghan</a:t>
            </a:r>
            <a:r>
              <a:rPr lang="en-US" dirty="0" smtClean="0"/>
              <a:t> </a:t>
            </a:r>
            <a:r>
              <a:rPr lang="en-US" dirty="0" err="1" smtClean="0"/>
              <a:t>Smythe</a:t>
            </a:r>
            <a:r>
              <a:rPr lang="en-US" dirty="0" smtClean="0"/>
              <a:t>, in prep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7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13200" y="3454400"/>
            <a:ext cx="1820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prairie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498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ck_ge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t="32252" r="1197" b="164"/>
          <a:stretch/>
        </p:blipFill>
        <p:spPr>
          <a:xfrm>
            <a:off x="0" y="-19006"/>
            <a:ext cx="9158941" cy="6891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4213300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CC-licensed photo by Flickr user ‘~</a:t>
            </a:r>
            <a:r>
              <a:rPr lang="en-US" dirty="0" err="1" smtClean="0"/>
              <a:t>windys</a:t>
            </a:r>
            <a:r>
              <a:rPr lang="en-US" dirty="0" smtClean="0"/>
              <a:t>~’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516" y="231398"/>
            <a:ext cx="7623038" cy="369331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Central question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a warmer, higher-CO2 Midwest, </a:t>
            </a:r>
          </a:p>
          <a:p>
            <a:r>
              <a:rPr lang="en-US" dirty="0"/>
              <a:t>	</a:t>
            </a:r>
            <a:r>
              <a:rPr lang="en-US" dirty="0" smtClean="0"/>
              <a:t>how will the mass, placement, and chemical &amp; taxonomic makeup of roots </a:t>
            </a:r>
          </a:p>
          <a:p>
            <a:r>
              <a:rPr lang="en-US" dirty="0"/>
              <a:t>	</a:t>
            </a:r>
            <a:r>
              <a:rPr lang="en-US" dirty="0" smtClean="0"/>
              <a:t>affect the trajectory of belowground C storage?</a:t>
            </a:r>
          </a:p>
          <a:p>
            <a:endParaRPr lang="en-US" dirty="0" smtClean="0"/>
          </a:p>
          <a:p>
            <a:r>
              <a:rPr lang="en-US" b="1" dirty="0" smtClean="0"/>
              <a:t>Three facets of belowground C storage:</a:t>
            </a:r>
          </a:p>
          <a:p>
            <a:r>
              <a:rPr lang="en-US" dirty="0"/>
              <a:t>	</a:t>
            </a:r>
            <a:r>
              <a:rPr lang="en-US" dirty="0" smtClean="0"/>
              <a:t>Projections of business as usual: Environmental controls on C loss rates</a:t>
            </a:r>
          </a:p>
          <a:p>
            <a:r>
              <a:rPr lang="en-US" dirty="0"/>
              <a:t>	</a:t>
            </a:r>
            <a:r>
              <a:rPr lang="en-US" dirty="0" smtClean="0"/>
              <a:t>High-yield perennial grasses: Where is C input placed?</a:t>
            </a:r>
          </a:p>
          <a:p>
            <a:r>
              <a:rPr lang="en-US" dirty="0"/>
              <a:t>	L</a:t>
            </a:r>
            <a:r>
              <a:rPr lang="en-US" dirty="0" smtClean="0"/>
              <a:t>ow-input high-diversity prairie restoration: Who is placing the C?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b="1" dirty="0" smtClean="0"/>
              <a:t>Common challenge:</a:t>
            </a:r>
          </a:p>
          <a:p>
            <a:r>
              <a:rPr lang="en-US" dirty="0" smtClean="0"/>
              <a:t>	Measurements are “easy” on small scales too small to matter</a:t>
            </a:r>
          </a:p>
          <a:p>
            <a:r>
              <a:rPr lang="en-US" dirty="0"/>
              <a:t>	</a:t>
            </a:r>
            <a:r>
              <a:rPr lang="en-US" dirty="0" smtClean="0"/>
              <a:t>Measurements are hard or impossible at the scale of the </a:t>
            </a:r>
            <a:r>
              <a:rPr lang="en-US" dirty="0" smtClean="0"/>
              <a:t>questions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170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ouch_mobio_y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us_dep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9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ik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1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t="32252" r="1197" b="164"/>
          <a:stretch/>
        </p:blipFill>
        <p:spPr>
          <a:xfrm>
            <a:off x="0" y="-19006"/>
            <a:ext cx="9158941" cy="6891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4213300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CC-licensed photo by Flickr user ‘~</a:t>
            </a:r>
            <a:r>
              <a:rPr lang="en-US" dirty="0" err="1" smtClean="0"/>
              <a:t>windys</a:t>
            </a:r>
            <a:r>
              <a:rPr lang="en-US" dirty="0" smtClean="0"/>
              <a:t>~’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516" y="231398"/>
            <a:ext cx="8323876" cy="535531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Central question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a warmer, higher-CO2 Midwest, </a:t>
            </a:r>
          </a:p>
          <a:p>
            <a:r>
              <a:rPr lang="en-US" dirty="0"/>
              <a:t>	</a:t>
            </a:r>
            <a:r>
              <a:rPr lang="en-US" dirty="0" smtClean="0"/>
              <a:t>how will the mass, placement, and chemical &amp; taxonomic makeup of roots </a:t>
            </a:r>
          </a:p>
          <a:p>
            <a:r>
              <a:rPr lang="en-US" dirty="0"/>
              <a:t>	</a:t>
            </a:r>
            <a:r>
              <a:rPr lang="en-US" dirty="0" smtClean="0"/>
              <a:t>affect the trajectory of belowground C storage?</a:t>
            </a:r>
          </a:p>
          <a:p>
            <a:endParaRPr lang="en-US" dirty="0" smtClean="0"/>
          </a:p>
          <a:p>
            <a:r>
              <a:rPr lang="en-US" b="1" dirty="0" smtClean="0"/>
              <a:t>Three facets of belowground C storage:</a:t>
            </a:r>
          </a:p>
          <a:p>
            <a:r>
              <a:rPr lang="en-US" dirty="0"/>
              <a:t>	</a:t>
            </a:r>
            <a:r>
              <a:rPr lang="en-US" dirty="0" smtClean="0"/>
              <a:t>Projections of business as usual: Environmental controls on C loss rates</a:t>
            </a:r>
          </a:p>
          <a:p>
            <a:r>
              <a:rPr lang="en-US" dirty="0"/>
              <a:t>	</a:t>
            </a:r>
            <a:r>
              <a:rPr lang="en-US" dirty="0" smtClean="0"/>
              <a:t>High-yield perennial grasses: Where is C input placed?</a:t>
            </a:r>
          </a:p>
          <a:p>
            <a:r>
              <a:rPr lang="en-US" dirty="0"/>
              <a:t>	L</a:t>
            </a:r>
            <a:r>
              <a:rPr lang="en-US" dirty="0" smtClean="0"/>
              <a:t>ow-input high-diversity prairie restoration: Who is placing the C?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b="1" dirty="0" smtClean="0"/>
              <a:t>Common challenge:</a:t>
            </a:r>
          </a:p>
          <a:p>
            <a:r>
              <a:rPr lang="en-US" dirty="0" smtClean="0"/>
              <a:t>	Measurements are “easy” on small scales too small to matter</a:t>
            </a:r>
          </a:p>
          <a:p>
            <a:r>
              <a:rPr lang="en-US" dirty="0"/>
              <a:t>	</a:t>
            </a:r>
            <a:r>
              <a:rPr lang="en-US" dirty="0" smtClean="0"/>
              <a:t>Measurements are hard or impossible at the scale of the questions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b="1" dirty="0" smtClean="0"/>
              <a:t>Approach:</a:t>
            </a:r>
          </a:p>
          <a:p>
            <a:r>
              <a:rPr lang="en-US" dirty="0" smtClean="0"/>
              <a:t>	Measure what I can, scale up in time and space to match the scale of the question</a:t>
            </a:r>
          </a:p>
          <a:p>
            <a:r>
              <a:rPr lang="en-US" dirty="0"/>
              <a:t>	</a:t>
            </a:r>
            <a:r>
              <a:rPr lang="en-US" dirty="0" smtClean="0"/>
              <a:t>AKA </a:t>
            </a:r>
            <a:r>
              <a:rPr lang="en-US" i="1" dirty="0" smtClean="0"/>
              <a:t>model-data</a:t>
            </a:r>
            <a:r>
              <a:rPr lang="en-US" dirty="0" smtClean="0"/>
              <a:t> </a:t>
            </a:r>
            <a:r>
              <a:rPr lang="en-US" i="1" dirty="0" smtClean="0"/>
              <a:t>fusion</a:t>
            </a:r>
          </a:p>
          <a:p>
            <a:r>
              <a:rPr lang="en-US" dirty="0"/>
              <a:t>	</a:t>
            </a:r>
            <a:r>
              <a:rPr lang="is-IS" dirty="0" smtClean="0"/>
              <a:t>…</a:t>
            </a:r>
            <a:r>
              <a:rPr lang="en-US" dirty="0" smtClean="0"/>
              <a:t>but always with the simplest model I can get away with.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/>
              <a:t>(Sometimes this is still pretty complex)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887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-007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t="4121"/>
          <a:stretch/>
        </p:blipFill>
        <p:spPr>
          <a:xfrm>
            <a:off x="0" y="0"/>
            <a:ext cx="9144000" cy="7091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79600"/>
            <a:ext cx="7772400" cy="1817855"/>
          </a:xfr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dirty="0"/>
              <a:t>Elevated CO</a:t>
            </a:r>
            <a:r>
              <a:rPr lang="en-US" b="1" baseline="-25000" dirty="0"/>
              <a:t>2</a:t>
            </a:r>
            <a:r>
              <a:rPr lang="en-US" b="1" dirty="0"/>
              <a:t> and temperature increase soil C losses from a soybean-maize </a:t>
            </a:r>
            <a:r>
              <a:rPr lang="en-US" b="1" dirty="0" smtClean="0"/>
              <a:t>ecosystem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73705"/>
            <a:ext cx="6400800" cy="1752600"/>
          </a:xfr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Christopher K. </a:t>
            </a:r>
            <a:r>
              <a:rPr lang="en-US" b="1" dirty="0" smtClean="0">
                <a:solidFill>
                  <a:schemeClr val="tx1"/>
                </a:solidFill>
              </a:rPr>
              <a:t>Black, </a:t>
            </a:r>
            <a:r>
              <a:rPr lang="en-US" b="1" dirty="0">
                <a:solidFill>
                  <a:schemeClr val="tx1"/>
                </a:solidFill>
              </a:rPr>
              <a:t>Sarah C. </a:t>
            </a:r>
            <a:r>
              <a:rPr lang="en-US" b="1" dirty="0" smtClean="0">
                <a:solidFill>
                  <a:schemeClr val="tx1"/>
                </a:solidFill>
              </a:rPr>
              <a:t>Davis, </a:t>
            </a:r>
            <a:r>
              <a:rPr lang="en-US" b="1" dirty="0">
                <a:solidFill>
                  <a:schemeClr val="tx1"/>
                </a:solidFill>
              </a:rPr>
              <a:t>Tara W. </a:t>
            </a:r>
            <a:r>
              <a:rPr lang="en-US" b="1" dirty="0" err="1" smtClean="0">
                <a:solidFill>
                  <a:schemeClr val="tx1"/>
                </a:solidFill>
              </a:rPr>
              <a:t>Hudiburg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Carl J. </a:t>
            </a:r>
            <a:r>
              <a:rPr lang="en-US" b="1" dirty="0" err="1" smtClean="0">
                <a:solidFill>
                  <a:schemeClr val="tx1"/>
                </a:solidFill>
              </a:rPr>
              <a:t>Bernacchi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Evan H. </a:t>
            </a:r>
            <a:r>
              <a:rPr lang="en-US" b="1" dirty="0" err="1" smtClean="0">
                <a:solidFill>
                  <a:schemeClr val="tx1"/>
                </a:solidFill>
              </a:rPr>
              <a:t>DeLucia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4938" y="6273224"/>
            <a:ext cx="6824304" cy="584776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Global </a:t>
            </a:r>
            <a:r>
              <a:rPr lang="en-US" sz="3200" dirty="0" smtClean="0"/>
              <a:t>Change </a:t>
            </a:r>
            <a:r>
              <a:rPr lang="en-US" sz="3200" dirty="0" smtClean="0"/>
              <a:t>Biology, first online 2016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29751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7990</TotalTime>
  <Words>3509</Words>
  <Application>Microsoft Macintosh PowerPoint</Application>
  <PresentationFormat>On-screen Show (4:3)</PresentationFormat>
  <Paragraphs>487</Paragraphs>
  <Slides>72</Slides>
  <Notes>72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Plant root contributions  to the carbon balance  of a changing Midwest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Elevated CO2 and temperature increase soil C losses from a soybean-maize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Root volume distribution of maturing perennial grasses revealed by correcting for minirhizotron surface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Molecular analysis shows taxonomic partitioning of root placement by depth in a prairie plant community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 1 thermocouples, summer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 Black</dc:creator>
  <cp:lastModifiedBy>Chris  Black</cp:lastModifiedBy>
  <cp:revision>376</cp:revision>
  <cp:lastPrinted>2016-10-31T18:00:08Z</cp:lastPrinted>
  <dcterms:created xsi:type="dcterms:W3CDTF">2016-10-26T00:27:55Z</dcterms:created>
  <dcterms:modified xsi:type="dcterms:W3CDTF">2016-10-31T19:14:09Z</dcterms:modified>
</cp:coreProperties>
</file>